
<file path=[Content_Types].xml><?xml version="1.0" encoding="utf-8"?>
<Types xmlns="http://schemas.openxmlformats.org/package/2006/content-types">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7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1" r:id="rId16"/>
    <p:sldId id="272"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74BB9"/>
    <a:srgbClr val="DBEDF0"/>
    <a:srgbClr val="ABF0EE"/>
    <a:srgbClr val="301E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53"/>
    <p:restoredTop sz="94627"/>
  </p:normalViewPr>
  <p:slideViewPr>
    <p:cSldViewPr snapToGrid="0" snapToObjects="1">
      <p:cViewPr varScale="1">
        <p:scale>
          <a:sx n="90" d="100"/>
          <a:sy n="90" d="100"/>
        </p:scale>
        <p:origin x="232" y="7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Best Continuous Columns</a:t>
            </a:r>
          </a:p>
        </c:rich>
      </c:tx>
      <c:layout>
        <c:manualLayout>
          <c:xMode val="edge"/>
          <c:yMode val="edge"/>
          <c:x val="0.31727300898667488"/>
          <c:y val="4.8689138576779027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7.6602564102564108E-2"/>
          <c:y val="0.20116541834709686"/>
          <c:w val="0.71346153846153848"/>
          <c:h val="0.51452819921900006"/>
        </c:manualLayout>
      </c:layout>
      <c:pie3DChart>
        <c:varyColors val="1"/>
        <c:ser>
          <c:idx val="0"/>
          <c:order val="0"/>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1D93-AA4C-A0ED-D3851B1ACD5C}"/>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1D93-AA4C-A0ED-D3851B1ACD5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FFFF00"/>
                    </a:solidFill>
                    <a:latin typeface="+mn-lt"/>
                    <a:ea typeface="+mn-ea"/>
                    <a:cs typeface="+mn-cs"/>
                  </a:defRPr>
                </a:pPr>
                <a:endParaRPr lang="en-US"/>
              </a:p>
            </c:txPr>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(Sheet2!$A$13,Sheet2!$A$22)</c:f>
              <c:strCache>
                <c:ptCount val="2"/>
                <c:pt idx="0">
                  <c:v>Monthly Premium Auto</c:v>
                </c:pt>
                <c:pt idx="1">
                  <c:v>Total Claim Amount</c:v>
                </c:pt>
              </c:strCache>
            </c:strRef>
          </c:cat>
          <c:val>
            <c:numRef>
              <c:f>(Sheet2!$B$13,Sheet2!$B$22)</c:f>
              <c:numCache>
                <c:formatCode>General</c:formatCode>
                <c:ptCount val="2"/>
                <c:pt idx="0">
                  <c:v>64</c:v>
                </c:pt>
                <c:pt idx="1">
                  <c:v>36</c:v>
                </c:pt>
              </c:numCache>
            </c:numRef>
          </c:val>
          <c:extLst>
            <c:ext xmlns:c16="http://schemas.microsoft.com/office/drawing/2014/chart" uri="{C3380CC4-5D6E-409C-BE32-E72D297353CC}">
              <c16:uniqueId val="{00000004-1D93-AA4C-A0ED-D3851B1ACD5C}"/>
            </c:ext>
          </c:extLst>
        </c:ser>
        <c:dLbls>
          <c:showLegendKey val="0"/>
          <c:showVal val="0"/>
          <c:showCatName val="0"/>
          <c:showSerName val="0"/>
          <c:showPercent val="0"/>
          <c:showBubbleSize val="0"/>
          <c:showLeaderLines val="1"/>
        </c:dLbls>
      </c:pie3DChart>
      <c:spPr>
        <a:noFill/>
        <a:ln>
          <a:noFill/>
        </a:ln>
        <a:effectLst>
          <a:glow rad="292100">
            <a:schemeClr val="accent5">
              <a:lumMod val="60000"/>
              <a:lumOff val="40000"/>
              <a:alpha val="40000"/>
            </a:schemeClr>
          </a:glow>
        </a:effectLst>
      </c:spPr>
    </c:plotArea>
    <c:legend>
      <c:legendPos val="b"/>
      <c:legendEntry>
        <c:idx val="0"/>
        <c:txPr>
          <a:bodyPr rot="0" spcFirstLastPara="1" vertOverflow="ellipsis" vert="horz" wrap="square" anchor="ctr" anchorCtr="1"/>
          <a:lstStyle/>
          <a:p>
            <a:pPr>
              <a:defRPr sz="1500" b="0" i="0" u="none" strike="noStrike" kern="1200" baseline="0">
                <a:solidFill>
                  <a:schemeClr val="bg1"/>
                </a:solidFill>
                <a:latin typeface="+mn-lt"/>
                <a:ea typeface="+mn-ea"/>
                <a:cs typeface="+mn-cs"/>
              </a:defRPr>
            </a:pPr>
            <a:endParaRPr lang="en-US"/>
          </a:p>
        </c:txPr>
      </c:legendEntry>
      <c:legendEntry>
        <c:idx val="1"/>
        <c:txPr>
          <a:bodyPr rot="0" spcFirstLastPara="1" vertOverflow="ellipsis" vert="horz" wrap="square" anchor="ctr" anchorCtr="1"/>
          <a:lstStyle/>
          <a:p>
            <a:pPr>
              <a:defRPr sz="1500" b="0" i="0" u="none" strike="noStrike" kern="1200" baseline="0">
                <a:solidFill>
                  <a:schemeClr val="bg1"/>
                </a:solidFill>
                <a:latin typeface="+mn-lt"/>
                <a:ea typeface="+mn-ea"/>
                <a:cs typeface="+mn-cs"/>
              </a:defRPr>
            </a:pPr>
            <a:endParaRPr lang="en-US"/>
          </a:p>
        </c:txPr>
      </c:legendEntry>
      <c:layout>
        <c:manualLayout>
          <c:xMode val="edge"/>
          <c:yMode val="edge"/>
          <c:x val="0.22299066195901213"/>
          <c:y val="0.72193871833436563"/>
          <c:w val="0.4302738947219451"/>
          <c:h val="0.2256268247367955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Best Categorical Variables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Sheet2!$A$4</c:f>
              <c:strCache>
                <c:ptCount val="1"/>
                <c:pt idx="0">
                  <c:v>Response</c:v>
                </c:pt>
              </c:strCache>
            </c:strRef>
          </c:tx>
          <c:spPr>
            <a:solidFill>
              <a:schemeClr val="accent1"/>
            </a:solidFill>
            <a:ln>
              <a:noFill/>
            </a:ln>
            <a:effectLst/>
          </c:spPr>
          <c:invertIfNegative val="0"/>
          <c:dLbls>
            <c:spPr>
              <a:solidFill>
                <a:schemeClr val="accent6">
                  <a:lumMod val="5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Sheet2!$C$8</c:f>
              <c:numCache>
                <c:formatCode>General</c:formatCode>
                <c:ptCount val="1"/>
              </c:numCache>
            </c:numRef>
          </c:cat>
          <c:val>
            <c:numRef>
              <c:f>Sheet2!$B$4</c:f>
              <c:numCache>
                <c:formatCode>General</c:formatCode>
                <c:ptCount val="1"/>
                <c:pt idx="0">
                  <c:v>50</c:v>
                </c:pt>
              </c:numCache>
            </c:numRef>
          </c:val>
          <c:extLst>
            <c:ext xmlns:c16="http://schemas.microsoft.com/office/drawing/2014/chart" uri="{C3380CC4-5D6E-409C-BE32-E72D297353CC}">
              <c16:uniqueId val="{00000000-E032-AF4F-BE62-86695F42B6AE}"/>
            </c:ext>
          </c:extLst>
        </c:ser>
        <c:ser>
          <c:idx val="1"/>
          <c:order val="1"/>
          <c:tx>
            <c:strRef>
              <c:f>Sheet2!$A$5</c:f>
              <c:strCache>
                <c:ptCount val="1"/>
                <c:pt idx="0">
                  <c:v>Coverage</c:v>
                </c:pt>
              </c:strCache>
            </c:strRef>
          </c:tx>
          <c:spPr>
            <a:solidFill>
              <a:schemeClr val="accent2"/>
            </a:solidFill>
            <a:ln>
              <a:noFill/>
            </a:ln>
            <a:effectLst/>
          </c:spPr>
          <c:invertIfNegative val="0"/>
          <c:dLbls>
            <c:spPr>
              <a:solidFill>
                <a:schemeClr val="accent6">
                  <a:lumMod val="5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Sheet2!$C$8</c:f>
              <c:numCache>
                <c:formatCode>General</c:formatCode>
                <c:ptCount val="1"/>
              </c:numCache>
            </c:numRef>
          </c:cat>
          <c:val>
            <c:numRef>
              <c:f>Sheet2!$B$5</c:f>
              <c:numCache>
                <c:formatCode>General</c:formatCode>
                <c:ptCount val="1"/>
                <c:pt idx="0">
                  <c:v>90</c:v>
                </c:pt>
              </c:numCache>
            </c:numRef>
          </c:val>
          <c:extLst>
            <c:ext xmlns:c16="http://schemas.microsoft.com/office/drawing/2014/chart" uri="{C3380CC4-5D6E-409C-BE32-E72D297353CC}">
              <c16:uniqueId val="{00000001-E032-AF4F-BE62-86695F42B6AE}"/>
            </c:ext>
          </c:extLst>
        </c:ser>
        <c:ser>
          <c:idx val="2"/>
          <c:order val="2"/>
          <c:tx>
            <c:strRef>
              <c:f>Sheet2!$A$6</c:f>
              <c:strCache>
                <c:ptCount val="1"/>
                <c:pt idx="0">
                  <c:v>Education</c:v>
                </c:pt>
              </c:strCache>
            </c:strRef>
          </c:tx>
          <c:spPr>
            <a:solidFill>
              <a:schemeClr val="accent3"/>
            </a:solidFill>
            <a:ln>
              <a:noFill/>
            </a:ln>
            <a:effectLst/>
          </c:spPr>
          <c:invertIfNegative val="0"/>
          <c:dLbls>
            <c:spPr>
              <a:solidFill>
                <a:schemeClr val="accent6">
                  <a:lumMod val="5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Sheet2!$C$8</c:f>
              <c:numCache>
                <c:formatCode>General</c:formatCode>
                <c:ptCount val="1"/>
              </c:numCache>
            </c:numRef>
          </c:cat>
          <c:val>
            <c:numRef>
              <c:f>Sheet2!$B$6</c:f>
              <c:numCache>
                <c:formatCode>General</c:formatCode>
                <c:ptCount val="1"/>
                <c:pt idx="0">
                  <c:v>30</c:v>
                </c:pt>
              </c:numCache>
            </c:numRef>
          </c:val>
          <c:extLst>
            <c:ext xmlns:c16="http://schemas.microsoft.com/office/drawing/2014/chart" uri="{C3380CC4-5D6E-409C-BE32-E72D297353CC}">
              <c16:uniqueId val="{00000002-E032-AF4F-BE62-86695F42B6AE}"/>
            </c:ext>
          </c:extLst>
        </c:ser>
        <c:ser>
          <c:idx val="3"/>
          <c:order val="3"/>
          <c:tx>
            <c:strRef>
              <c:f>Sheet2!$A$8</c:f>
              <c:strCache>
                <c:ptCount val="1"/>
                <c:pt idx="0">
                  <c:v>EmploymentStatus</c:v>
                </c:pt>
              </c:strCache>
            </c:strRef>
          </c:tx>
          <c:spPr>
            <a:solidFill>
              <a:schemeClr val="accent4"/>
            </a:solidFill>
            <a:ln>
              <a:noFill/>
            </a:ln>
            <a:effectLst/>
          </c:spPr>
          <c:invertIfNegative val="0"/>
          <c:dLbls>
            <c:spPr>
              <a:solidFill>
                <a:schemeClr val="accent6">
                  <a:lumMod val="5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Sheet2!$C$8</c:f>
              <c:numCache>
                <c:formatCode>General</c:formatCode>
                <c:ptCount val="1"/>
              </c:numCache>
            </c:numRef>
          </c:cat>
          <c:val>
            <c:numRef>
              <c:f>Sheet2!$B$8</c:f>
              <c:numCache>
                <c:formatCode>General</c:formatCode>
                <c:ptCount val="1"/>
                <c:pt idx="0">
                  <c:v>70</c:v>
                </c:pt>
              </c:numCache>
            </c:numRef>
          </c:val>
          <c:extLst>
            <c:ext xmlns:c16="http://schemas.microsoft.com/office/drawing/2014/chart" uri="{C3380CC4-5D6E-409C-BE32-E72D297353CC}">
              <c16:uniqueId val="{00000003-E032-AF4F-BE62-86695F42B6AE}"/>
            </c:ext>
          </c:extLst>
        </c:ser>
        <c:ser>
          <c:idx val="4"/>
          <c:order val="4"/>
          <c:tx>
            <c:strRef>
              <c:f>Sheet2!$A$9</c:f>
              <c:strCache>
                <c:ptCount val="1"/>
                <c:pt idx="0">
                  <c:v>Gender</c:v>
                </c:pt>
              </c:strCache>
            </c:strRef>
          </c:tx>
          <c:spPr>
            <a:solidFill>
              <a:schemeClr val="accent5"/>
            </a:solidFill>
            <a:ln>
              <a:noFill/>
            </a:ln>
            <a:effectLst/>
          </c:spPr>
          <c:invertIfNegative val="0"/>
          <c:dLbls>
            <c:spPr>
              <a:solidFill>
                <a:schemeClr val="accent6">
                  <a:lumMod val="5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Sheet2!$C$8</c:f>
              <c:numCache>
                <c:formatCode>General</c:formatCode>
                <c:ptCount val="1"/>
              </c:numCache>
            </c:numRef>
          </c:cat>
          <c:val>
            <c:numRef>
              <c:f>Sheet2!$B$9</c:f>
              <c:numCache>
                <c:formatCode>General</c:formatCode>
                <c:ptCount val="1"/>
                <c:pt idx="0">
                  <c:v>60</c:v>
                </c:pt>
              </c:numCache>
            </c:numRef>
          </c:val>
          <c:extLst>
            <c:ext xmlns:c16="http://schemas.microsoft.com/office/drawing/2014/chart" uri="{C3380CC4-5D6E-409C-BE32-E72D297353CC}">
              <c16:uniqueId val="{00000004-E032-AF4F-BE62-86695F42B6AE}"/>
            </c:ext>
          </c:extLst>
        </c:ser>
        <c:ser>
          <c:idx val="5"/>
          <c:order val="5"/>
          <c:tx>
            <c:strRef>
              <c:f>Sheet2!$A$16</c:f>
              <c:strCache>
                <c:ptCount val="1"/>
                <c:pt idx="0">
                  <c:v>Number of Open Complaints</c:v>
                </c:pt>
              </c:strCache>
            </c:strRef>
          </c:tx>
          <c:spPr>
            <a:solidFill>
              <a:schemeClr val="accent6"/>
            </a:solidFill>
            <a:ln>
              <a:noFill/>
            </a:ln>
            <a:effectLst/>
          </c:spPr>
          <c:invertIfNegative val="0"/>
          <c:dLbls>
            <c:spPr>
              <a:solidFill>
                <a:schemeClr val="accent6">
                  <a:lumMod val="5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Sheet2!$C$8</c:f>
              <c:numCache>
                <c:formatCode>General</c:formatCode>
                <c:ptCount val="1"/>
              </c:numCache>
            </c:numRef>
          </c:cat>
          <c:val>
            <c:numRef>
              <c:f>Sheet2!$B$16</c:f>
              <c:numCache>
                <c:formatCode>General</c:formatCode>
                <c:ptCount val="1"/>
                <c:pt idx="0">
                  <c:v>70</c:v>
                </c:pt>
              </c:numCache>
            </c:numRef>
          </c:val>
          <c:extLst>
            <c:ext xmlns:c16="http://schemas.microsoft.com/office/drawing/2014/chart" uri="{C3380CC4-5D6E-409C-BE32-E72D297353CC}">
              <c16:uniqueId val="{00000005-E032-AF4F-BE62-86695F42B6AE}"/>
            </c:ext>
          </c:extLst>
        </c:ser>
        <c:ser>
          <c:idx val="6"/>
          <c:order val="6"/>
          <c:tx>
            <c:strRef>
              <c:f>Sheet2!$A$17</c:f>
              <c:strCache>
                <c:ptCount val="1"/>
                <c:pt idx="0">
                  <c:v>Number of Policies</c:v>
                </c:pt>
              </c:strCache>
            </c:strRef>
          </c:tx>
          <c:spPr>
            <a:solidFill>
              <a:schemeClr val="accent1">
                <a:lumMod val="60000"/>
              </a:schemeClr>
            </a:solidFill>
            <a:ln>
              <a:noFill/>
            </a:ln>
            <a:effectLst/>
          </c:spPr>
          <c:invertIfNegative val="0"/>
          <c:dLbls>
            <c:spPr>
              <a:solidFill>
                <a:schemeClr val="accent6">
                  <a:lumMod val="5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Sheet2!$C$8</c:f>
              <c:numCache>
                <c:formatCode>General</c:formatCode>
                <c:ptCount val="1"/>
              </c:numCache>
            </c:numRef>
          </c:cat>
          <c:val>
            <c:numRef>
              <c:f>Sheet2!$B$17</c:f>
              <c:numCache>
                <c:formatCode>General</c:formatCode>
                <c:ptCount val="1"/>
                <c:pt idx="0">
                  <c:v>80</c:v>
                </c:pt>
              </c:numCache>
            </c:numRef>
          </c:val>
          <c:extLst>
            <c:ext xmlns:c16="http://schemas.microsoft.com/office/drawing/2014/chart" uri="{C3380CC4-5D6E-409C-BE32-E72D297353CC}">
              <c16:uniqueId val="{00000006-E032-AF4F-BE62-86695F42B6AE}"/>
            </c:ext>
          </c:extLst>
        </c:ser>
        <c:ser>
          <c:idx val="7"/>
          <c:order val="7"/>
          <c:tx>
            <c:strRef>
              <c:f>Sheet2!$A$23</c:f>
              <c:strCache>
                <c:ptCount val="1"/>
                <c:pt idx="0">
                  <c:v>Vehicle Class</c:v>
                </c:pt>
              </c:strCache>
            </c:strRef>
          </c:tx>
          <c:spPr>
            <a:solidFill>
              <a:schemeClr val="accent2">
                <a:lumMod val="60000"/>
              </a:schemeClr>
            </a:solidFill>
            <a:ln>
              <a:noFill/>
            </a:ln>
            <a:effectLst/>
          </c:spPr>
          <c:invertIfNegative val="0"/>
          <c:dLbls>
            <c:spPr>
              <a:solidFill>
                <a:schemeClr val="accent6">
                  <a:lumMod val="5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Sheet2!$C$8</c:f>
              <c:numCache>
                <c:formatCode>General</c:formatCode>
                <c:ptCount val="1"/>
              </c:numCache>
            </c:numRef>
          </c:cat>
          <c:val>
            <c:numRef>
              <c:f>Sheet2!$B$23</c:f>
              <c:numCache>
                <c:formatCode>General</c:formatCode>
                <c:ptCount val="1"/>
                <c:pt idx="0">
                  <c:v>90</c:v>
                </c:pt>
              </c:numCache>
            </c:numRef>
          </c:val>
          <c:extLst>
            <c:ext xmlns:c16="http://schemas.microsoft.com/office/drawing/2014/chart" uri="{C3380CC4-5D6E-409C-BE32-E72D297353CC}">
              <c16:uniqueId val="{00000007-E032-AF4F-BE62-86695F42B6AE}"/>
            </c:ext>
          </c:extLst>
        </c:ser>
        <c:dLbls>
          <c:showLegendKey val="0"/>
          <c:showVal val="0"/>
          <c:showCatName val="0"/>
          <c:showSerName val="0"/>
          <c:showPercent val="0"/>
          <c:showBubbleSize val="0"/>
        </c:dLbls>
        <c:gapWidth val="219"/>
        <c:overlap val="-27"/>
        <c:axId val="1972198703"/>
        <c:axId val="1972267327"/>
      </c:barChart>
      <c:catAx>
        <c:axId val="19721987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72267327"/>
        <c:crosses val="autoZero"/>
        <c:auto val="1"/>
        <c:lblAlgn val="ctr"/>
        <c:lblOffset val="100"/>
        <c:noMultiLvlLbl val="0"/>
      </c:catAx>
      <c:valAx>
        <c:axId val="197226732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72198703"/>
        <c:crosses val="autoZero"/>
        <c:crossBetween val="between"/>
      </c:valAx>
      <c:spPr>
        <a:noFill/>
        <a:ln>
          <a:noFill/>
        </a:ln>
        <a:effectLst/>
      </c:spPr>
    </c:plotArea>
    <c:legend>
      <c:legendPos val="b"/>
      <c:overlay val="0"/>
      <c:spPr>
        <a:solidFill>
          <a:schemeClr val="accent6">
            <a:lumMod val="75000"/>
          </a:schemeClr>
        </a:solid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tiff>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FE51DD1-C4D5-2246-B58A-8864A60621C4}" type="datetimeFigureOut">
              <a:rPr lang="en-US" smtClean="0"/>
              <a:t>8/10/20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35772430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FE51DD1-C4D5-2246-B58A-8864A60621C4}" type="datetimeFigureOut">
              <a:rPr lang="en-US" smtClean="0"/>
              <a:t>8/10/20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1901075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FE51DD1-C4D5-2246-B58A-8864A60621C4}" type="datetimeFigureOut">
              <a:rPr lang="en-US" smtClean="0"/>
              <a:t>8/10/20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12401023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8FE51DD1-C4D5-2246-B58A-8864A60621C4}" type="datetimeFigureOut">
              <a:rPr lang="en-US" smtClean="0"/>
              <a:t>8/10/20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6656504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8FE51DD1-C4D5-2246-B58A-8864A60621C4}" type="datetimeFigureOut">
              <a:rPr lang="en-US" smtClean="0"/>
              <a:t>8/10/20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2236598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FE51DD1-C4D5-2246-B58A-8864A60621C4}" type="datetimeFigureOut">
              <a:rPr lang="en-US" smtClean="0"/>
              <a:t>8/10/20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5869114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FE51DD1-C4D5-2246-B58A-8864A60621C4}" type="datetimeFigureOut">
              <a:rPr lang="en-US" smtClean="0"/>
              <a:t>8/10/20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34842917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E51DD1-C4D5-2246-B58A-8864A60621C4}" type="datetimeFigureOut">
              <a:rPr lang="en-US" smtClean="0"/>
              <a:t>8/10/20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12244719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E51DD1-C4D5-2246-B58A-8864A60621C4}" type="datetimeFigureOut">
              <a:rPr lang="en-US" smtClean="0"/>
              <a:t>8/10/20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35823398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E51DD1-C4D5-2246-B58A-8864A60621C4}" type="datetimeFigureOut">
              <a:rPr lang="en-US" smtClean="0"/>
              <a:t>8/10/20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40285408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FE51DD1-C4D5-2246-B58A-8864A60621C4}" type="datetimeFigureOut">
              <a:rPr lang="en-US" smtClean="0"/>
              <a:t>8/10/20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4022852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FE51DD1-C4D5-2246-B58A-8864A60621C4}" type="datetimeFigureOut">
              <a:rPr lang="en-US" smtClean="0"/>
              <a:t>8/10/20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937888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FE51DD1-C4D5-2246-B58A-8864A60621C4}" type="datetimeFigureOut">
              <a:rPr lang="en-US" smtClean="0"/>
              <a:t>8/10/20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125348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FE51DD1-C4D5-2246-B58A-8864A60621C4}" type="datetimeFigureOut">
              <a:rPr lang="en-US" smtClean="0"/>
              <a:t>8/10/20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205375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E51DD1-C4D5-2246-B58A-8864A60621C4}" type="datetimeFigureOut">
              <a:rPr lang="en-US" smtClean="0"/>
              <a:t>8/10/20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1530187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FE51DD1-C4D5-2246-B58A-8864A60621C4}" type="datetimeFigureOut">
              <a:rPr lang="en-US" smtClean="0"/>
              <a:t>8/10/20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3166439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8FE51DD1-C4D5-2246-B58A-8864A60621C4}" type="datetimeFigureOut">
              <a:rPr lang="en-US" smtClean="0"/>
              <a:t>8/10/20</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9C8A82F8-3B0C-ED4B-9D73-1490F1B965B3}" type="slidenum">
              <a:rPr lang="en-US" smtClean="0"/>
              <a:t>‹#›</a:t>
            </a:fld>
            <a:endParaRPr lang="en-US"/>
          </a:p>
        </p:txBody>
      </p:sp>
    </p:spTree>
    <p:extLst>
      <p:ext uri="{BB962C8B-B14F-4D97-AF65-F5344CB8AC3E}">
        <p14:creationId xmlns:p14="http://schemas.microsoft.com/office/powerpoint/2010/main" val="37667524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rgbClr val="ABF0EE"/>
            </a:gs>
            <a:gs pos="0">
              <a:srgbClr val="174BB9"/>
            </a:gs>
            <a:gs pos="100000">
              <a:srgbClr val="00B0F0"/>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FE51DD1-C4D5-2246-B58A-8864A60621C4}" type="datetimeFigureOut">
              <a:rPr lang="en-US" smtClean="0"/>
              <a:t>8/10/20</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9C8A82F8-3B0C-ED4B-9D73-1490F1B965B3}" type="slidenum">
              <a:rPr lang="en-US" smtClean="0"/>
              <a:t>‹#›</a:t>
            </a:fld>
            <a:endParaRPr lang="en-US"/>
          </a:p>
        </p:txBody>
      </p:sp>
    </p:spTree>
    <p:extLst>
      <p:ext uri="{BB962C8B-B14F-4D97-AF65-F5344CB8AC3E}">
        <p14:creationId xmlns:p14="http://schemas.microsoft.com/office/powerpoint/2010/main" val="2694427017"/>
      </p:ext>
    </p:extLst>
  </p:cSld>
  <p:clrMap bg1="dk1" tx1="lt1" bg2="dk2" tx2="lt2" accent1="accent1" accent2="accent2" accent3="accent3" accent4="accent4" accent5="accent5" accent6="accent6" hlink="hlink" folHlink="folHlink"/>
  <p:sldLayoutIdLst>
    <p:sldLayoutId id="2147483977" r:id="rId1"/>
    <p:sldLayoutId id="2147483978" r:id="rId2"/>
    <p:sldLayoutId id="2147483979" r:id="rId3"/>
    <p:sldLayoutId id="2147483980" r:id="rId4"/>
    <p:sldLayoutId id="2147483981" r:id="rId5"/>
    <p:sldLayoutId id="2147483982" r:id="rId6"/>
    <p:sldLayoutId id="2147483983" r:id="rId7"/>
    <p:sldLayoutId id="2147483984" r:id="rId8"/>
    <p:sldLayoutId id="2147483985" r:id="rId9"/>
    <p:sldLayoutId id="2147483986" r:id="rId10"/>
    <p:sldLayoutId id="2147483987" r:id="rId11"/>
    <p:sldLayoutId id="2147483988" r:id="rId12"/>
    <p:sldLayoutId id="2147483989" r:id="rId13"/>
    <p:sldLayoutId id="2147483990" r:id="rId14"/>
    <p:sldLayoutId id="2147483991" r:id="rId15"/>
    <p:sldLayoutId id="2147483992" r:id="rId16"/>
    <p:sldLayoutId id="2147483993"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31FB8-4B7F-8843-967A-93BD92D47E3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9DF93F05-DD89-C64B-9461-FF222D79CB91}"/>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4A6E225A-263A-854D-9B9B-428E035F3980}"/>
              </a:ext>
            </a:extLst>
          </p:cNvPr>
          <p:cNvPicPr>
            <a:picLocks noChangeAspect="1"/>
          </p:cNvPicPr>
          <p:nvPr/>
        </p:nvPicPr>
        <p:blipFill>
          <a:blip r:embed="rId2"/>
          <a:stretch>
            <a:fillRect/>
          </a:stretch>
        </p:blipFill>
        <p:spPr>
          <a:xfrm>
            <a:off x="0" y="0"/>
            <a:ext cx="12192000" cy="5791200"/>
          </a:xfrm>
          <a:prstGeom prst="rect">
            <a:avLst/>
          </a:prstGeom>
        </p:spPr>
      </p:pic>
      <p:sp>
        <p:nvSpPr>
          <p:cNvPr id="5" name="TextBox 4">
            <a:extLst>
              <a:ext uri="{FF2B5EF4-FFF2-40B4-BE49-F238E27FC236}">
                <a16:creationId xmlns:a16="http://schemas.microsoft.com/office/drawing/2014/main" id="{0AAC8A22-05B1-D54B-A721-8C98C1E7299D}"/>
              </a:ext>
            </a:extLst>
          </p:cNvPr>
          <p:cNvSpPr txBox="1"/>
          <p:nvPr/>
        </p:nvSpPr>
        <p:spPr>
          <a:xfrm>
            <a:off x="2271711" y="6046858"/>
            <a:ext cx="8301039" cy="707886"/>
          </a:xfrm>
          <a:prstGeom prst="rect">
            <a:avLst/>
          </a:prstGeom>
          <a:noFill/>
        </p:spPr>
        <p:txBody>
          <a:bodyPr wrap="square" rtlCol="0">
            <a:spAutoFit/>
          </a:bodyPr>
          <a:lstStyle/>
          <a:p>
            <a:r>
              <a:rPr lang="en-US" sz="4000" b="1" dirty="0">
                <a:solidFill>
                  <a:schemeClr val="bg1"/>
                </a:solidFill>
              </a:rPr>
              <a:t>Project on Car Insurance Data</a:t>
            </a:r>
          </a:p>
        </p:txBody>
      </p:sp>
    </p:spTree>
    <p:extLst>
      <p:ext uri="{BB962C8B-B14F-4D97-AF65-F5344CB8AC3E}">
        <p14:creationId xmlns:p14="http://schemas.microsoft.com/office/powerpoint/2010/main" val="26108857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ABF0EE"/>
            </a:gs>
            <a:gs pos="0">
              <a:srgbClr val="174BB9"/>
            </a:gs>
            <a:gs pos="82000">
              <a:srgbClr val="00B0F0"/>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AFC7A-137F-4C45-B2EE-10D114A2C349}"/>
              </a:ext>
            </a:extLst>
          </p:cNvPr>
          <p:cNvSpPr>
            <a:spLocks noGrp="1"/>
          </p:cNvSpPr>
          <p:nvPr>
            <p:ph type="title"/>
          </p:nvPr>
        </p:nvSpPr>
        <p:spPr>
          <a:xfrm>
            <a:off x="1141413" y="-547688"/>
            <a:ext cx="9905998" cy="1905000"/>
          </a:xfrm>
        </p:spPr>
        <p:txBody>
          <a:bodyPr/>
          <a:lstStyle/>
          <a:p>
            <a:pPr algn="ctr"/>
            <a:r>
              <a:rPr lang="en-US" u="sng" dirty="0"/>
              <a:t>Explanation of significant variables</a:t>
            </a:r>
          </a:p>
        </p:txBody>
      </p:sp>
      <p:sp>
        <p:nvSpPr>
          <p:cNvPr id="3" name="Content Placeholder 2">
            <a:extLst>
              <a:ext uri="{FF2B5EF4-FFF2-40B4-BE49-F238E27FC236}">
                <a16:creationId xmlns:a16="http://schemas.microsoft.com/office/drawing/2014/main" id="{4C53465C-CCD9-7546-922B-35C826573464}"/>
              </a:ext>
            </a:extLst>
          </p:cNvPr>
          <p:cNvSpPr>
            <a:spLocks noGrp="1"/>
          </p:cNvSpPr>
          <p:nvPr>
            <p:ph idx="1"/>
          </p:nvPr>
        </p:nvSpPr>
        <p:spPr>
          <a:xfrm>
            <a:off x="1035842" y="1014412"/>
            <a:ext cx="10608469" cy="5072063"/>
          </a:xfrm>
        </p:spPr>
        <p:txBody>
          <a:bodyPr>
            <a:normAutofit lnSpcReduction="10000"/>
          </a:bodyPr>
          <a:lstStyle/>
          <a:p>
            <a:pPr>
              <a:buClr>
                <a:srgbClr val="DBEDF0"/>
              </a:buClr>
              <a:buFont typeface="Wingdings" pitchFamily="2" charset="2"/>
              <a:buChar char="Ø"/>
            </a:pPr>
            <a:r>
              <a:rPr lang="en-US" sz="2800" dirty="0"/>
              <a:t>Monthly premium and total claim amount of insurance is directly proportional to clv.</a:t>
            </a:r>
          </a:p>
          <a:p>
            <a:pPr>
              <a:buClr>
                <a:srgbClr val="DBEDF0"/>
              </a:buClr>
              <a:buFont typeface="Wingdings" pitchFamily="2" charset="2"/>
              <a:buChar char="Ø"/>
            </a:pPr>
            <a:r>
              <a:rPr lang="en-US" sz="2800" dirty="0"/>
              <a:t>More number of policies are generated more it affects the revenue and clv.</a:t>
            </a:r>
          </a:p>
          <a:p>
            <a:pPr>
              <a:buClr>
                <a:srgbClr val="DBEDF0"/>
              </a:buClr>
              <a:buFont typeface="Wingdings" pitchFamily="2" charset="2"/>
              <a:buChar char="Ø"/>
            </a:pPr>
            <a:r>
              <a:rPr lang="en-US" sz="2800" dirty="0"/>
              <a:t>Possession of cars and employment status is more amongst the male and it affects clv in generating revenue.</a:t>
            </a:r>
          </a:p>
          <a:p>
            <a:pPr>
              <a:buClr>
                <a:srgbClr val="DBEDF0"/>
              </a:buClr>
              <a:buFont typeface="Wingdings" pitchFamily="2" charset="2"/>
              <a:buChar char="Ø"/>
            </a:pPr>
            <a:r>
              <a:rPr lang="en-US" sz="2800" dirty="0"/>
              <a:t>It is assumed higher the education higher the maturity of the people of not making accidents which increases clv.</a:t>
            </a:r>
          </a:p>
          <a:p>
            <a:pPr>
              <a:buClr>
                <a:srgbClr val="DBEDF0"/>
              </a:buClr>
              <a:buFont typeface="Wingdings" pitchFamily="2" charset="2"/>
              <a:buChar char="Ø"/>
            </a:pPr>
            <a:r>
              <a:rPr lang="en-US" sz="2800" dirty="0"/>
              <a:t>Coverage and no. of policies are directly proportional to clv.</a:t>
            </a:r>
          </a:p>
          <a:p>
            <a:pPr>
              <a:buClr>
                <a:schemeClr val="bg1"/>
              </a:buClr>
              <a:buFont typeface="Wingdings" pitchFamily="2" charset="2"/>
              <a:buChar char="Ø"/>
            </a:pPr>
            <a:endParaRPr lang="en-US" dirty="0"/>
          </a:p>
          <a:p>
            <a:pPr>
              <a:buClr>
                <a:schemeClr val="bg1"/>
              </a:buClr>
              <a:buFont typeface="Wingdings" pitchFamily="2" charset="2"/>
              <a:buChar char="Ø"/>
            </a:pPr>
            <a:endParaRPr lang="en-US" dirty="0"/>
          </a:p>
        </p:txBody>
      </p:sp>
    </p:spTree>
    <p:extLst>
      <p:ext uri="{BB962C8B-B14F-4D97-AF65-F5344CB8AC3E}">
        <p14:creationId xmlns:p14="http://schemas.microsoft.com/office/powerpoint/2010/main" val="1977623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ABF0EE"/>
            </a:gs>
            <a:gs pos="0">
              <a:srgbClr val="174BB9"/>
            </a:gs>
            <a:gs pos="97000">
              <a:srgbClr val="00B0F0"/>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30069-E978-EC46-8279-3F12A4B29A35}"/>
              </a:ext>
            </a:extLst>
          </p:cNvPr>
          <p:cNvSpPr>
            <a:spLocks noGrp="1"/>
          </p:cNvSpPr>
          <p:nvPr>
            <p:ph type="title"/>
          </p:nvPr>
        </p:nvSpPr>
        <p:spPr>
          <a:xfrm>
            <a:off x="1098551" y="-719138"/>
            <a:ext cx="9905998" cy="1905000"/>
          </a:xfrm>
        </p:spPr>
        <p:txBody>
          <a:bodyPr/>
          <a:lstStyle/>
          <a:p>
            <a:pPr algn="ctr"/>
            <a:r>
              <a:rPr lang="en-US" u="sng" dirty="0"/>
              <a:t>Key results obtained</a:t>
            </a:r>
          </a:p>
        </p:txBody>
      </p:sp>
      <p:sp>
        <p:nvSpPr>
          <p:cNvPr id="3" name="Content Placeholder 2">
            <a:extLst>
              <a:ext uri="{FF2B5EF4-FFF2-40B4-BE49-F238E27FC236}">
                <a16:creationId xmlns:a16="http://schemas.microsoft.com/office/drawing/2014/main" id="{25B7C635-D477-F84C-844F-202F5583BD71}"/>
              </a:ext>
            </a:extLst>
          </p:cNvPr>
          <p:cNvSpPr>
            <a:spLocks noGrp="1"/>
          </p:cNvSpPr>
          <p:nvPr>
            <p:ph idx="1"/>
          </p:nvPr>
        </p:nvSpPr>
        <p:spPr>
          <a:xfrm>
            <a:off x="344486" y="1185862"/>
            <a:ext cx="11657014" cy="5848351"/>
          </a:xfrm>
        </p:spPr>
        <p:txBody>
          <a:bodyPr>
            <a:normAutofit fontScale="77500" lnSpcReduction="20000"/>
          </a:bodyPr>
          <a:lstStyle/>
          <a:p>
            <a:pPr marL="0" indent="0">
              <a:buNone/>
            </a:pPr>
            <a:r>
              <a:rPr lang="en-US" sz="2600" dirty="0"/>
              <a:t>We got the following </a:t>
            </a:r>
            <a:r>
              <a:rPr lang="en-US" sz="2600" dirty="0">
                <a:solidFill>
                  <a:srgbClr val="00B0F0"/>
                </a:solidFill>
              </a:rPr>
              <a:t>significant variables</a:t>
            </a:r>
            <a:r>
              <a:rPr lang="en-US" sz="2600" dirty="0"/>
              <a:t> or better to say the significant independent variables which play  a role in contributing to the prediction of clv.</a:t>
            </a:r>
          </a:p>
          <a:p>
            <a:pPr marL="3143250" lvl="7" indent="0">
              <a:buNone/>
            </a:pPr>
            <a:r>
              <a:rPr lang="en-US" sz="2100" dirty="0">
                <a:effectLst/>
              </a:rPr>
              <a:t> </a:t>
            </a:r>
            <a:r>
              <a:rPr lang="en-US" sz="2100" dirty="0" err="1">
                <a:effectLst/>
              </a:rPr>
              <a:t>Pr</a:t>
            </a:r>
            <a:r>
              <a:rPr lang="en-US" sz="2100" dirty="0">
                <a:effectLst/>
              </a:rPr>
              <a:t>(&gt;|t|)    </a:t>
            </a:r>
            <a:endParaRPr lang="en-IN" sz="2100" dirty="0">
              <a:effectLst/>
            </a:endParaRPr>
          </a:p>
          <a:p>
            <a:pPr marL="0" indent="0">
              <a:buNone/>
            </a:pPr>
            <a:r>
              <a:rPr lang="en-US" dirty="0">
                <a:effectLst/>
              </a:rPr>
              <a:t>(Intercept)                   &lt; 0.0000000000000002 ***</a:t>
            </a:r>
            <a:endParaRPr lang="en-IN" dirty="0">
              <a:effectLst/>
            </a:endParaRPr>
          </a:p>
          <a:p>
            <a:pPr marL="0" indent="0">
              <a:buNone/>
            </a:pPr>
            <a:r>
              <a:rPr lang="en-US" dirty="0" err="1">
                <a:effectLst/>
              </a:rPr>
              <a:t>Monthly.Premium.Auto</a:t>
            </a:r>
            <a:r>
              <a:rPr lang="en-US" dirty="0">
                <a:effectLst/>
              </a:rPr>
              <a:t>          &lt; 0.0000000000000002 ***</a:t>
            </a:r>
            <a:endParaRPr lang="en-IN" dirty="0">
              <a:effectLst/>
            </a:endParaRPr>
          </a:p>
          <a:p>
            <a:pPr marL="0" indent="0">
              <a:buNone/>
            </a:pPr>
            <a:r>
              <a:rPr lang="en-US" dirty="0" err="1">
                <a:effectLst/>
              </a:rPr>
              <a:t>Total.Claim.Amount</a:t>
            </a:r>
            <a:r>
              <a:rPr lang="en-US" dirty="0">
                <a:effectLst/>
              </a:rPr>
              <a:t>                         0.52769    </a:t>
            </a:r>
            <a:endParaRPr lang="en-IN" dirty="0">
              <a:effectLst/>
            </a:endParaRPr>
          </a:p>
          <a:p>
            <a:pPr marL="0" indent="0">
              <a:buNone/>
            </a:pPr>
            <a:r>
              <a:rPr lang="en-US" dirty="0">
                <a:effectLst/>
              </a:rPr>
              <a:t>Number.of.Policies2           &lt; 0.0000000000000002 ***</a:t>
            </a:r>
            <a:endParaRPr lang="en-IN" dirty="0">
              <a:effectLst/>
            </a:endParaRPr>
          </a:p>
          <a:p>
            <a:pPr marL="0" indent="0">
              <a:buNone/>
            </a:pPr>
            <a:r>
              <a:rPr lang="en-US" dirty="0">
                <a:effectLst/>
              </a:rPr>
              <a:t>Number.of.Policies3           &lt; 0.0000000000000002 ***</a:t>
            </a:r>
            <a:endParaRPr lang="en-IN" dirty="0">
              <a:effectLst/>
            </a:endParaRPr>
          </a:p>
          <a:p>
            <a:pPr marL="0" indent="0">
              <a:buNone/>
            </a:pPr>
            <a:r>
              <a:rPr lang="en-US" dirty="0">
                <a:effectLst/>
              </a:rPr>
              <a:t>Number.of.Policies4           &lt; 0.0000000000000002 ***</a:t>
            </a:r>
            <a:endParaRPr lang="en-IN" dirty="0">
              <a:effectLst/>
            </a:endParaRPr>
          </a:p>
          <a:p>
            <a:pPr marL="0" indent="0">
              <a:buNone/>
            </a:pPr>
            <a:r>
              <a:rPr lang="en-US" dirty="0">
                <a:effectLst/>
              </a:rPr>
              <a:t>Number.of.Policies5           &lt; 0.0000000000000002 ***</a:t>
            </a:r>
            <a:endParaRPr lang="en-IN" dirty="0">
              <a:effectLst/>
            </a:endParaRPr>
          </a:p>
          <a:p>
            <a:pPr marL="0" indent="0">
              <a:buNone/>
            </a:pPr>
            <a:r>
              <a:rPr lang="en-US" dirty="0">
                <a:effectLst/>
              </a:rPr>
              <a:t>Number.of.Policies6           &lt; 0.0000000000000002 ***</a:t>
            </a:r>
            <a:endParaRPr lang="en-IN" dirty="0">
              <a:effectLst/>
            </a:endParaRPr>
          </a:p>
          <a:p>
            <a:pPr marL="0" indent="0">
              <a:buNone/>
            </a:pPr>
            <a:r>
              <a:rPr lang="en-US" dirty="0">
                <a:effectLst/>
              </a:rPr>
              <a:t>Number.of.Policies7           &lt; 0.0000000000000002 ***</a:t>
            </a:r>
            <a:endParaRPr lang="en-IN" dirty="0">
              <a:effectLst/>
            </a:endParaRPr>
          </a:p>
          <a:p>
            <a:pPr marL="0" indent="0">
              <a:buNone/>
            </a:pPr>
            <a:r>
              <a:rPr lang="en-US" dirty="0">
                <a:effectLst/>
              </a:rPr>
              <a:t>Number.of.Policies8           &lt; 0.0000000000000002 ***</a:t>
            </a:r>
            <a:endParaRPr lang="en-IN" dirty="0">
              <a:effectLst/>
            </a:endParaRPr>
          </a:p>
          <a:p>
            <a:pPr marL="0" indent="0">
              <a:buNone/>
            </a:pPr>
            <a:r>
              <a:rPr lang="en-US" dirty="0">
                <a:effectLst/>
              </a:rPr>
              <a:t>Number.of.Policies9           &lt; 0.0000000000000002 ***</a:t>
            </a:r>
            <a:endParaRPr lang="en-IN" dirty="0">
              <a:effectLst/>
            </a:endParaRPr>
          </a:p>
          <a:p>
            <a:pPr marL="0" indent="0">
              <a:buNone/>
            </a:pPr>
            <a:r>
              <a:rPr lang="en-US" dirty="0" err="1">
                <a:effectLst/>
              </a:rPr>
              <a:t>CoverageExtended</a:t>
            </a:r>
            <a:r>
              <a:rPr lang="en-US" dirty="0">
                <a:effectLst/>
              </a:rPr>
              <a:t>                           0.13026    </a:t>
            </a:r>
            <a:endParaRPr lang="en-IN" dirty="0">
              <a:effectLst/>
            </a:endParaRPr>
          </a:p>
          <a:p>
            <a:pPr marL="0" indent="0">
              <a:buNone/>
            </a:pPr>
            <a:r>
              <a:rPr lang="en-US" dirty="0" err="1">
                <a:effectLst/>
              </a:rPr>
              <a:t>CoveragePremium</a:t>
            </a:r>
            <a:r>
              <a:rPr lang="en-US" dirty="0">
                <a:effectLst/>
              </a:rPr>
              <a:t>                            0.04161 *  </a:t>
            </a:r>
            <a:endParaRPr lang="en-IN" dirty="0">
              <a:effectLst/>
            </a:endParaRPr>
          </a:p>
          <a:p>
            <a:pPr marL="0" indent="0">
              <a:buNone/>
            </a:pPr>
            <a:r>
              <a:rPr lang="en-US" dirty="0" err="1">
                <a:effectLst/>
              </a:rPr>
              <a:t>Vehicle.ClassLuxury</a:t>
            </a:r>
            <a:r>
              <a:rPr lang="en-US" dirty="0">
                <a:effectLst/>
              </a:rPr>
              <a:t> Car                    0.31740    </a:t>
            </a:r>
            <a:endParaRPr lang="en-IN" dirty="0">
              <a:effectLst/>
            </a:endParaRPr>
          </a:p>
          <a:p>
            <a:pPr marL="0" indent="0">
              <a:buNone/>
            </a:pPr>
            <a:r>
              <a:rPr lang="en-US" dirty="0" err="1">
                <a:effectLst/>
              </a:rPr>
              <a:t>Vehicle.ClassLuxury</a:t>
            </a:r>
            <a:r>
              <a:rPr lang="en-US" dirty="0">
                <a:effectLst/>
              </a:rPr>
              <a:t> SUV                    0.43431    </a:t>
            </a: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7" name="TextBox 6">
            <a:extLst>
              <a:ext uri="{FF2B5EF4-FFF2-40B4-BE49-F238E27FC236}">
                <a16:creationId xmlns:a16="http://schemas.microsoft.com/office/drawing/2014/main" id="{07335660-96C1-8E47-ADEB-12109811FF48}"/>
              </a:ext>
            </a:extLst>
          </p:cNvPr>
          <p:cNvSpPr txBox="1"/>
          <p:nvPr/>
        </p:nvSpPr>
        <p:spPr>
          <a:xfrm>
            <a:off x="5800724" y="1185862"/>
            <a:ext cx="6171195" cy="5262979"/>
          </a:xfrm>
          <a:prstGeom prst="rect">
            <a:avLst/>
          </a:prstGeom>
          <a:noFill/>
        </p:spPr>
        <p:txBody>
          <a:bodyPr wrap="square" rtlCol="0">
            <a:spAutoFit/>
          </a:bodyPr>
          <a:lstStyle/>
          <a:p>
            <a:r>
              <a:rPr lang="en-US" sz="1400" dirty="0"/>
              <a:t>Vehicle.ClassSUV                           0.56548    </a:t>
            </a:r>
            <a:endParaRPr lang="en-IN" sz="1400" dirty="0"/>
          </a:p>
          <a:p>
            <a:r>
              <a:rPr lang="en-US" sz="1400" dirty="0" err="1"/>
              <a:t>Vehicle.ClassSports</a:t>
            </a:r>
            <a:r>
              <a:rPr lang="en-US" sz="1400" dirty="0"/>
              <a:t> Car                    0.94233    </a:t>
            </a:r>
            <a:endParaRPr lang="en-IN" sz="1400" dirty="0"/>
          </a:p>
          <a:p>
            <a:r>
              <a:rPr lang="en-US" sz="1400" dirty="0" err="1"/>
              <a:t>Vehicle.ClassTwo</a:t>
            </a:r>
            <a:r>
              <a:rPr lang="en-US" sz="1400" dirty="0"/>
              <a:t>-Door Car                  0.73787    </a:t>
            </a:r>
            <a:endParaRPr lang="en-IN" sz="1400" dirty="0"/>
          </a:p>
          <a:p>
            <a:r>
              <a:rPr lang="en-US" sz="1400" dirty="0"/>
              <a:t>Number.of.Open.Complaints1                 0.11365    </a:t>
            </a:r>
            <a:endParaRPr lang="en-IN" sz="1400" dirty="0"/>
          </a:p>
          <a:p>
            <a:r>
              <a:rPr lang="en-US" sz="1400" dirty="0"/>
              <a:t>Number.of.Open.Complaints2                 0.03294 *  </a:t>
            </a:r>
            <a:endParaRPr lang="en-IN" sz="1400" dirty="0"/>
          </a:p>
          <a:p>
            <a:r>
              <a:rPr lang="en-US" sz="1400" dirty="0"/>
              <a:t>Number.of.Open.Complaints3         0.0000051851201 ***</a:t>
            </a:r>
            <a:endParaRPr lang="en-IN" sz="1400" dirty="0"/>
          </a:p>
          <a:p>
            <a:r>
              <a:rPr lang="en-US" sz="1400" dirty="0"/>
              <a:t>Number.of.Open.Complaints4         0.0000481901346 ***</a:t>
            </a:r>
            <a:endParaRPr lang="en-IN" sz="1400" dirty="0"/>
          </a:p>
          <a:p>
            <a:r>
              <a:rPr lang="en-US" sz="1400" dirty="0"/>
              <a:t>Number.of.Open.Complaints5         0.0000025669870 ***</a:t>
            </a:r>
            <a:endParaRPr lang="en-IN" sz="1400" dirty="0"/>
          </a:p>
          <a:p>
            <a:r>
              <a:rPr lang="en-US" sz="1400" dirty="0"/>
              <a:t>Renew.Offer.TypeOffer2                     0.06549 .  </a:t>
            </a:r>
            <a:endParaRPr lang="en-IN" sz="1400" dirty="0"/>
          </a:p>
          <a:p>
            <a:r>
              <a:rPr lang="en-US" sz="1400" dirty="0"/>
              <a:t>Renew.Offer.TypeOffer3                     0.09129 .  </a:t>
            </a:r>
            <a:endParaRPr lang="en-IN" sz="1400" dirty="0"/>
          </a:p>
          <a:p>
            <a:r>
              <a:rPr lang="en-US" sz="1400" dirty="0"/>
              <a:t>Renew.Offer.TypeOffer4                     0.42375    </a:t>
            </a:r>
            <a:endParaRPr lang="en-IN" sz="1400" dirty="0"/>
          </a:p>
          <a:p>
            <a:r>
              <a:rPr lang="en-US" sz="1400" dirty="0" err="1"/>
              <a:t>ResponseYes</a:t>
            </a:r>
            <a:r>
              <a:rPr lang="en-US" sz="1400" dirty="0"/>
              <a:t>                                0.84384    </a:t>
            </a:r>
            <a:endParaRPr lang="en-IN" sz="1400" dirty="0"/>
          </a:p>
          <a:p>
            <a:r>
              <a:rPr lang="en-US" sz="1400" dirty="0" err="1"/>
              <a:t>EducationCollege</a:t>
            </a:r>
            <a:r>
              <a:rPr lang="en-US" sz="1400" dirty="0"/>
              <a:t>                           0.80914    </a:t>
            </a:r>
            <a:endParaRPr lang="en-IN" sz="1400" dirty="0"/>
          </a:p>
          <a:p>
            <a:r>
              <a:rPr lang="en-US" sz="1400" dirty="0" err="1"/>
              <a:t>EducationDoctor</a:t>
            </a:r>
            <a:r>
              <a:rPr lang="en-US" sz="1400" dirty="0"/>
              <a:t>                            0.03247 *  </a:t>
            </a:r>
            <a:endParaRPr lang="en-IN" sz="1400" dirty="0"/>
          </a:p>
          <a:p>
            <a:r>
              <a:rPr lang="en-US" sz="1400" dirty="0" err="1"/>
              <a:t>EducationHigh</a:t>
            </a:r>
            <a:r>
              <a:rPr lang="en-US" sz="1400" dirty="0"/>
              <a:t> School or Below              0.04256 *  </a:t>
            </a:r>
            <a:endParaRPr lang="en-IN" sz="1400" dirty="0"/>
          </a:p>
          <a:p>
            <a:r>
              <a:rPr lang="en-US" sz="1400" dirty="0" err="1"/>
              <a:t>EducationMaster</a:t>
            </a:r>
            <a:r>
              <a:rPr lang="en-US" sz="1400" dirty="0"/>
              <a:t>                            0.00099 ***</a:t>
            </a:r>
            <a:endParaRPr lang="en-IN" sz="1400" dirty="0"/>
          </a:p>
          <a:p>
            <a:r>
              <a:rPr lang="en-US" sz="1400" dirty="0" err="1"/>
              <a:t>GenderM</a:t>
            </a:r>
            <a:r>
              <a:rPr lang="en-US" sz="1400" dirty="0"/>
              <a:t>                            0.0000010914665 ***</a:t>
            </a:r>
            <a:endParaRPr lang="en-IN" sz="1400" dirty="0"/>
          </a:p>
          <a:p>
            <a:r>
              <a:rPr lang="en-US" sz="1400" dirty="0" err="1"/>
              <a:t>EmploymentStatusEmployed</a:t>
            </a:r>
            <a:r>
              <a:rPr lang="en-US" sz="1400" dirty="0"/>
              <a:t>           0.0000000000384 ***</a:t>
            </a:r>
            <a:endParaRPr lang="en-IN" sz="1400" dirty="0"/>
          </a:p>
          <a:p>
            <a:r>
              <a:rPr lang="en-US" sz="1400" dirty="0" err="1"/>
              <a:t>EmploymentStatusMedical</a:t>
            </a:r>
            <a:r>
              <a:rPr lang="en-US" sz="1400" dirty="0"/>
              <a:t> Leave              0.01280 *  </a:t>
            </a:r>
            <a:endParaRPr lang="en-IN" sz="1400" dirty="0"/>
          </a:p>
          <a:p>
            <a:r>
              <a:rPr lang="en-US" sz="1400" dirty="0" err="1"/>
              <a:t>EmploymentStatusRetired</a:t>
            </a:r>
            <a:r>
              <a:rPr lang="en-US" sz="1400" dirty="0"/>
              <a:t>                    0.90404    </a:t>
            </a:r>
            <a:endParaRPr lang="en-IN" sz="1400" dirty="0"/>
          </a:p>
          <a:p>
            <a:r>
              <a:rPr lang="en-US" sz="1400" dirty="0" err="1"/>
              <a:t>EmploymentStatusUnemployed</a:t>
            </a:r>
            <a:r>
              <a:rPr lang="en-US" sz="1400" dirty="0"/>
              <a:t>                 0.16942    </a:t>
            </a:r>
            <a:endParaRPr lang="en-IN" sz="1400" dirty="0"/>
          </a:p>
          <a:p>
            <a:r>
              <a:rPr lang="en-US" sz="1400" dirty="0"/>
              <a:t>Total.Claim.Amount.1                            NA    </a:t>
            </a:r>
            <a:endParaRPr lang="en-IN" sz="1400" dirty="0"/>
          </a:p>
          <a:p>
            <a:r>
              <a:rPr lang="en-US" sz="1400" dirty="0"/>
              <a:t>---</a:t>
            </a:r>
            <a:endParaRPr lang="en-IN" sz="1400" dirty="0"/>
          </a:p>
          <a:p>
            <a:r>
              <a:rPr lang="en-US" sz="1400" dirty="0" err="1"/>
              <a:t>Signif</a:t>
            </a:r>
            <a:r>
              <a:rPr lang="en-US" sz="1400" dirty="0"/>
              <a:t>. codes:  0 '***' 0.001 '**' 0.01 '*' 0.05 '.' 0.1 ' ' 1</a:t>
            </a:r>
            <a:endParaRPr lang="en-IN" sz="1400" dirty="0"/>
          </a:p>
        </p:txBody>
      </p:sp>
    </p:spTree>
    <p:extLst>
      <p:ext uri="{BB962C8B-B14F-4D97-AF65-F5344CB8AC3E}">
        <p14:creationId xmlns:p14="http://schemas.microsoft.com/office/powerpoint/2010/main" val="17311568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ABF0EE"/>
            </a:gs>
            <a:gs pos="0">
              <a:srgbClr val="174BB9"/>
            </a:gs>
            <a:gs pos="91000">
              <a:srgbClr val="00B0F0"/>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6222F-AF7D-F64D-929C-4D3C7A8DAA7B}"/>
              </a:ext>
            </a:extLst>
          </p:cNvPr>
          <p:cNvSpPr>
            <a:spLocks noGrp="1"/>
          </p:cNvSpPr>
          <p:nvPr>
            <p:ph type="title"/>
          </p:nvPr>
        </p:nvSpPr>
        <p:spPr>
          <a:xfrm>
            <a:off x="1141413" y="-504825"/>
            <a:ext cx="9905998" cy="1905000"/>
          </a:xfrm>
        </p:spPr>
        <p:txBody>
          <a:bodyPr/>
          <a:lstStyle/>
          <a:p>
            <a:pPr algn="ctr"/>
            <a:r>
              <a:rPr lang="en-US" u="sng" dirty="0"/>
              <a:t>R square and adjusted r square</a:t>
            </a:r>
          </a:p>
        </p:txBody>
      </p:sp>
      <p:sp>
        <p:nvSpPr>
          <p:cNvPr id="3" name="Content Placeholder 2">
            <a:extLst>
              <a:ext uri="{FF2B5EF4-FFF2-40B4-BE49-F238E27FC236}">
                <a16:creationId xmlns:a16="http://schemas.microsoft.com/office/drawing/2014/main" id="{D4A4E7A4-D457-5940-A2D8-7AF3D819EBB4}"/>
              </a:ext>
            </a:extLst>
          </p:cNvPr>
          <p:cNvSpPr>
            <a:spLocks noGrp="1"/>
          </p:cNvSpPr>
          <p:nvPr>
            <p:ph idx="1"/>
          </p:nvPr>
        </p:nvSpPr>
        <p:spPr>
          <a:xfrm>
            <a:off x="1384299" y="966786"/>
            <a:ext cx="10274301" cy="5605464"/>
          </a:xfrm>
        </p:spPr>
        <p:txBody>
          <a:bodyPr>
            <a:normAutofit/>
          </a:bodyPr>
          <a:lstStyle/>
          <a:p>
            <a:pPr marL="0" indent="0">
              <a:buNone/>
            </a:pPr>
            <a:r>
              <a:rPr lang="en-IN" i="1" dirty="0">
                <a:effectLst/>
              </a:rPr>
              <a:t>R square gives the percentage of explained variation as if all independent variables in the model affect the dependent variable. Adjusted R-squared, on the other hand, gives the percentage of variation explained by only those independent variables that in reality affect the dependent variable</a:t>
            </a:r>
          </a:p>
          <a:p>
            <a:pPr marL="0" indent="0">
              <a:buNone/>
            </a:pPr>
            <a:r>
              <a:rPr lang="en-IN" i="1" dirty="0">
                <a:effectLst/>
              </a:rPr>
              <a:t>So from the model that we have created we got the significant variables as from the previous slide and we can see that adjusted </a:t>
            </a:r>
            <a:r>
              <a:rPr lang="en-IN" dirty="0">
                <a:effectLst/>
              </a:rPr>
              <a:t>r </a:t>
            </a:r>
            <a:r>
              <a:rPr lang="en-IN" dirty="0" err="1">
                <a:effectLst/>
              </a:rPr>
              <a:t>sq</a:t>
            </a:r>
            <a:r>
              <a:rPr lang="en-IN" dirty="0">
                <a:effectLst/>
              </a:rPr>
              <a:t> and r </a:t>
            </a:r>
            <a:r>
              <a:rPr lang="en-IN" dirty="0" err="1">
                <a:effectLst/>
              </a:rPr>
              <a:t>sq</a:t>
            </a:r>
            <a:r>
              <a:rPr lang="en-IN" dirty="0">
                <a:effectLst/>
              </a:rPr>
              <a:t> are almost same </a:t>
            </a:r>
            <a:r>
              <a:rPr lang="en-IN" i="1" dirty="0">
                <a:effectLst/>
              </a:rPr>
              <a:t>and near to 1</a:t>
            </a:r>
          </a:p>
          <a:p>
            <a:pPr marL="0" indent="0">
              <a:buNone/>
            </a:pPr>
            <a:r>
              <a:rPr lang="en-IN" i="1" dirty="0">
                <a:effectLst/>
              </a:rPr>
              <a:t>so we can conclude that the model is indeed a good model and the variables that we got as significant are indeed affecting the clv in real</a:t>
            </a:r>
          </a:p>
          <a:p>
            <a:pPr marL="0" indent="0">
              <a:buNone/>
            </a:pPr>
            <a:endParaRPr lang="en-IN" i="1" dirty="0">
              <a:effectLst/>
            </a:endParaRPr>
          </a:p>
          <a:p>
            <a:r>
              <a:rPr lang="en-US" dirty="0">
                <a:effectLst/>
              </a:rPr>
              <a:t>Residual standard error: 0.2031 on 6357 degrees of freedom</a:t>
            </a:r>
            <a:endParaRPr lang="en-IN" dirty="0">
              <a:effectLst/>
            </a:endParaRPr>
          </a:p>
          <a:p>
            <a:r>
              <a:rPr lang="en-US" b="1" dirty="0">
                <a:effectLst/>
              </a:rPr>
              <a:t>Multiple R-squared:  0.9029,	Adjusted R-squared:  0.9024 </a:t>
            </a:r>
            <a:endParaRPr lang="en-IN" dirty="0">
              <a:effectLst/>
            </a:endParaRPr>
          </a:p>
          <a:p>
            <a:r>
              <a:rPr lang="en-US" dirty="0">
                <a:effectLst/>
              </a:rPr>
              <a:t>F-statistic:  1689 on 35 and 6357 DF,  p-value: &lt; 0.00000000000000022</a:t>
            </a:r>
            <a:endParaRPr lang="en-IN" dirty="0">
              <a:effectLst/>
            </a:endParaRPr>
          </a:p>
          <a:p>
            <a:pPr marL="0" indent="0">
              <a:buNone/>
            </a:pPr>
            <a:endParaRPr lang="en-IN" i="1" dirty="0">
              <a:effectLst/>
            </a:endParaRPr>
          </a:p>
          <a:p>
            <a:endParaRPr lang="en-US" dirty="0"/>
          </a:p>
        </p:txBody>
      </p:sp>
    </p:spTree>
    <p:extLst>
      <p:ext uri="{BB962C8B-B14F-4D97-AF65-F5344CB8AC3E}">
        <p14:creationId xmlns:p14="http://schemas.microsoft.com/office/powerpoint/2010/main" val="2242423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ABF0EE"/>
            </a:gs>
            <a:gs pos="0">
              <a:srgbClr val="174BB9"/>
            </a:gs>
            <a:gs pos="91000">
              <a:srgbClr val="00B0F0"/>
            </a:gs>
          </a:gsLst>
          <a:lin ang="5400000" scaled="1"/>
          <a:tileRect/>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17190E-2CFE-394C-A046-DDACB5A21C84}"/>
              </a:ext>
            </a:extLst>
          </p:cNvPr>
          <p:cNvSpPr>
            <a:spLocks noGrp="1"/>
          </p:cNvSpPr>
          <p:nvPr>
            <p:ph idx="1"/>
          </p:nvPr>
        </p:nvSpPr>
        <p:spPr>
          <a:xfrm>
            <a:off x="585789" y="1338262"/>
            <a:ext cx="11430000" cy="5648326"/>
          </a:xfrm>
        </p:spPr>
        <p:txBody>
          <a:bodyPr>
            <a:normAutofit fontScale="55000" lnSpcReduction="20000"/>
          </a:bodyPr>
          <a:lstStyle/>
          <a:p>
            <a:pPr marL="0" indent="0">
              <a:buNone/>
            </a:pPr>
            <a:r>
              <a:rPr lang="en-US" sz="4000" u="sng" dirty="0"/>
              <a:t>Absolute percentage error</a:t>
            </a:r>
          </a:p>
          <a:p>
            <a:r>
              <a:rPr lang="en-US" sz="2900" b="1" dirty="0">
                <a:effectLst/>
              </a:rPr>
              <a:t>Mean Accuracy of Linear Regression Model is:  98.833820478086</a:t>
            </a:r>
            <a:endParaRPr lang="en-IN" sz="2900" dirty="0">
              <a:effectLst/>
            </a:endParaRPr>
          </a:p>
          <a:p>
            <a:r>
              <a:rPr lang="en-US" sz="2900" b="1" dirty="0">
                <a:effectLst/>
              </a:rPr>
              <a:t>Median Accuracy of Linear Regression Model is:  99.6937125798776</a:t>
            </a:r>
          </a:p>
          <a:p>
            <a:pPr marL="0" indent="0">
              <a:buNone/>
            </a:pPr>
            <a:r>
              <a:rPr lang="en-US" sz="3100" b="1" u="sng" dirty="0">
                <a:effectLst/>
              </a:rPr>
              <a:t>Testing Normality with Anderson-Darling test</a:t>
            </a:r>
            <a:endParaRPr lang="en-IN" sz="3100" u="sng" dirty="0">
              <a:effectLst/>
            </a:endParaRPr>
          </a:p>
          <a:p>
            <a:pPr marL="0" indent="0">
              <a:buNone/>
            </a:pPr>
            <a:r>
              <a:rPr lang="en-US" b="1" dirty="0">
                <a:effectLst/>
              </a:rPr>
              <a:t> </a:t>
            </a:r>
            <a:endParaRPr lang="en-IN" dirty="0">
              <a:effectLst/>
            </a:endParaRPr>
          </a:p>
          <a:p>
            <a:pPr marL="0" indent="0">
              <a:buNone/>
            </a:pPr>
            <a:r>
              <a:rPr lang="en-US" sz="2900" dirty="0">
                <a:effectLst/>
              </a:rPr>
              <a:t>The null hypothesis of this  test is that the data is normally distributed.</a:t>
            </a:r>
            <a:endParaRPr lang="en-IN" sz="2900" dirty="0">
              <a:effectLst/>
            </a:endParaRPr>
          </a:p>
          <a:p>
            <a:pPr marL="0" indent="0">
              <a:buNone/>
            </a:pPr>
            <a:r>
              <a:rPr lang="en-US" sz="2900" dirty="0">
                <a:effectLst/>
              </a:rPr>
              <a:t> </a:t>
            </a:r>
            <a:endParaRPr lang="en-IN" sz="2900" dirty="0">
              <a:effectLst/>
            </a:endParaRPr>
          </a:p>
          <a:p>
            <a:pPr marL="0" indent="0">
              <a:buNone/>
            </a:pPr>
            <a:r>
              <a:rPr lang="en-US" sz="2900" dirty="0">
                <a:effectLst/>
              </a:rPr>
              <a:t>The alternative hypothesis is that the data is not normally distributed.</a:t>
            </a:r>
            <a:endParaRPr lang="en-IN" sz="2900" dirty="0">
              <a:effectLst/>
            </a:endParaRPr>
          </a:p>
          <a:p>
            <a:pPr marL="0" indent="0">
              <a:buNone/>
            </a:pPr>
            <a:r>
              <a:rPr lang="en-US" sz="2900" dirty="0">
                <a:effectLst/>
              </a:rPr>
              <a:t> </a:t>
            </a:r>
            <a:endParaRPr lang="en-IN" sz="2900" dirty="0">
              <a:effectLst/>
            </a:endParaRPr>
          </a:p>
          <a:p>
            <a:pPr marL="0" indent="0">
              <a:buNone/>
            </a:pPr>
            <a:r>
              <a:rPr lang="en-US" sz="2900" dirty="0">
                <a:effectLst/>
              </a:rPr>
              <a:t>The test rejects the hypothesis of normality when the p-value is less than 0.05.</a:t>
            </a:r>
            <a:endParaRPr lang="en-IN" sz="2900" dirty="0">
              <a:effectLst/>
            </a:endParaRPr>
          </a:p>
          <a:p>
            <a:pPr marL="0" indent="0">
              <a:buNone/>
            </a:pPr>
            <a:r>
              <a:rPr lang="en-US" sz="2900" dirty="0">
                <a:effectLst/>
              </a:rPr>
              <a:t> </a:t>
            </a:r>
            <a:endParaRPr lang="en-IN" sz="2900" dirty="0">
              <a:effectLst/>
            </a:endParaRPr>
          </a:p>
          <a:p>
            <a:pPr marL="0" indent="0">
              <a:buNone/>
            </a:pPr>
            <a:r>
              <a:rPr lang="en-US" sz="2900" dirty="0">
                <a:effectLst/>
              </a:rPr>
              <a:t>If the p-value is greater than 0.05,a normal distribution may be assumed(i.e. we fail to reject the null hypothesis)</a:t>
            </a:r>
            <a:endParaRPr lang="en-IN" sz="2900" dirty="0">
              <a:effectLst/>
            </a:endParaRPr>
          </a:p>
          <a:p>
            <a:pPr marL="0" indent="0">
              <a:buNone/>
            </a:pPr>
            <a:r>
              <a:rPr lang="en-US" sz="2900" dirty="0">
                <a:effectLst/>
              </a:rPr>
              <a:t> </a:t>
            </a:r>
            <a:endParaRPr lang="en-IN" sz="2900" dirty="0">
              <a:effectLst/>
            </a:endParaRPr>
          </a:p>
          <a:p>
            <a:pPr marL="0" indent="0">
              <a:buNone/>
            </a:pPr>
            <a:r>
              <a:rPr lang="en-US" sz="2900" dirty="0">
                <a:effectLst/>
              </a:rPr>
              <a:t>Result obtained-</a:t>
            </a:r>
            <a:endParaRPr lang="en-IN" sz="2900" dirty="0">
              <a:effectLst/>
            </a:endParaRPr>
          </a:p>
          <a:p>
            <a:pPr marL="0" indent="0">
              <a:buNone/>
            </a:pPr>
            <a:r>
              <a:rPr lang="en-US" sz="2900" dirty="0">
                <a:effectLst/>
              </a:rPr>
              <a:t> </a:t>
            </a:r>
            <a:endParaRPr lang="en-IN" sz="2900" dirty="0">
              <a:effectLst/>
            </a:endParaRPr>
          </a:p>
          <a:p>
            <a:pPr marL="0" indent="0">
              <a:buNone/>
            </a:pPr>
            <a:r>
              <a:rPr lang="en-US" sz="2900" dirty="0">
                <a:effectLst/>
              </a:rPr>
              <a:t>data: </a:t>
            </a:r>
            <a:r>
              <a:rPr lang="en-US" sz="2900" dirty="0" err="1">
                <a:effectLst/>
              </a:rPr>
              <a:t>resids</a:t>
            </a:r>
            <a:endParaRPr lang="en-IN" sz="2900" dirty="0">
              <a:effectLst/>
            </a:endParaRPr>
          </a:p>
          <a:p>
            <a:pPr marL="0" indent="0">
              <a:buNone/>
            </a:pPr>
            <a:r>
              <a:rPr lang="en-US" sz="2900" dirty="0">
                <a:effectLst/>
              </a:rPr>
              <a:t>A=29.057, p-value &lt; 2.2e-16</a:t>
            </a:r>
            <a:endParaRPr lang="en-IN" sz="2900" dirty="0">
              <a:effectLst/>
            </a:endParaRPr>
          </a:p>
          <a:p>
            <a:pPr marL="0" indent="0">
              <a:buNone/>
            </a:pPr>
            <a:endParaRPr lang="en-US" b="1" dirty="0">
              <a:effectLst/>
            </a:endParaRPr>
          </a:p>
          <a:p>
            <a:endParaRPr lang="en-IN" dirty="0">
              <a:effectLst/>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684385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ABF0EE"/>
            </a:gs>
            <a:gs pos="0">
              <a:srgbClr val="174BB9"/>
            </a:gs>
            <a:gs pos="94000">
              <a:srgbClr val="00B0F0"/>
            </a:gs>
          </a:gsLst>
          <a:lin ang="5400000" scaled="1"/>
          <a:tileRect/>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B9F660-5EFA-9F41-9242-FD811AD6FD09}"/>
              </a:ext>
            </a:extLst>
          </p:cNvPr>
          <p:cNvSpPr>
            <a:spLocks noGrp="1"/>
          </p:cNvSpPr>
          <p:nvPr>
            <p:ph idx="1"/>
          </p:nvPr>
        </p:nvSpPr>
        <p:spPr>
          <a:xfrm>
            <a:off x="798513" y="266699"/>
            <a:ext cx="10731500" cy="6348414"/>
          </a:xfrm>
        </p:spPr>
        <p:txBody>
          <a:bodyPr>
            <a:normAutofit fontScale="92500" lnSpcReduction="10000"/>
          </a:bodyPr>
          <a:lstStyle/>
          <a:p>
            <a:pPr marL="0" indent="0">
              <a:buNone/>
            </a:pPr>
            <a:r>
              <a:rPr lang="en-IN" b="1" i="1" u="sng" dirty="0">
                <a:solidFill>
                  <a:srgbClr val="00B050"/>
                </a:solidFill>
                <a:effectLst/>
              </a:rPr>
              <a:t>Multicollinearity</a:t>
            </a:r>
            <a:r>
              <a:rPr lang="en-IN" b="1" i="1" dirty="0">
                <a:effectLst/>
              </a:rPr>
              <a:t>-</a:t>
            </a:r>
            <a:r>
              <a:rPr lang="en-IN" i="1" dirty="0">
                <a:effectLst/>
              </a:rPr>
              <a:t>There should be no perfect linear relationship between two or more of the </a:t>
            </a:r>
            <a:r>
              <a:rPr lang="en-IN" i="1" dirty="0" err="1">
                <a:effectLst/>
              </a:rPr>
              <a:t>predictors.Moderate</a:t>
            </a:r>
            <a:r>
              <a:rPr lang="en-IN" i="1" dirty="0">
                <a:effectLst/>
              </a:rPr>
              <a:t> to high </a:t>
            </a:r>
            <a:r>
              <a:rPr lang="en-IN" i="1" dirty="0" err="1">
                <a:effectLst/>
              </a:rPr>
              <a:t>intercorelations</a:t>
            </a:r>
            <a:r>
              <a:rPr lang="en-IN" i="1" dirty="0">
                <a:effectLst/>
              </a:rPr>
              <a:t> among independent variables.</a:t>
            </a:r>
            <a:br>
              <a:rPr lang="en-IN" i="1" dirty="0">
                <a:effectLst/>
              </a:rPr>
            </a:br>
            <a:r>
              <a:rPr lang="en-IN" i="1" dirty="0">
                <a:effectLst/>
              </a:rPr>
              <a:t>How to test: Test with VIF, or TOL. VIF &gt;10 indicates presence of multicollinearity.</a:t>
            </a:r>
            <a:endParaRPr lang="en-IN" dirty="0">
              <a:effectLst/>
            </a:endParaRPr>
          </a:p>
          <a:p>
            <a:pPr marL="0" indent="0">
              <a:buNone/>
            </a:pPr>
            <a:r>
              <a:rPr lang="en-IN" i="1" dirty="0">
                <a:effectLst/>
              </a:rPr>
              <a:t>we found all the variables are less than 10 </a:t>
            </a:r>
            <a:r>
              <a:rPr lang="en-IN" i="1" dirty="0" err="1">
                <a:effectLst/>
              </a:rPr>
              <a:t>vif</a:t>
            </a:r>
            <a:r>
              <a:rPr lang="en-IN" i="1" dirty="0">
                <a:effectLst/>
              </a:rPr>
              <a:t>.</a:t>
            </a:r>
          </a:p>
          <a:p>
            <a:pPr marL="0" indent="0">
              <a:buNone/>
            </a:pPr>
            <a:r>
              <a:rPr lang="en-IN" b="1" i="1" u="sng" dirty="0">
                <a:solidFill>
                  <a:srgbClr val="00B050"/>
                </a:solidFill>
                <a:effectLst/>
              </a:rPr>
              <a:t>Serial correlation</a:t>
            </a:r>
            <a:r>
              <a:rPr lang="en-IN" b="1" i="1" dirty="0">
                <a:effectLst/>
              </a:rPr>
              <a:t>-</a:t>
            </a:r>
            <a:r>
              <a:rPr lang="en-IN" i="1" dirty="0">
                <a:effectLst/>
              </a:rPr>
              <a:t>For any two observations the residual terms should be uncorrelated (or independent).</a:t>
            </a:r>
            <a:endParaRPr lang="en-IN" dirty="0">
              <a:effectLst/>
            </a:endParaRPr>
          </a:p>
          <a:p>
            <a:pPr marL="0" indent="0">
              <a:buNone/>
            </a:pPr>
            <a:r>
              <a:rPr lang="en-IN" i="1" dirty="0">
                <a:effectLst/>
              </a:rPr>
              <a:t>How to test:</a:t>
            </a:r>
            <a:endParaRPr lang="en-IN" dirty="0">
              <a:effectLst/>
            </a:endParaRPr>
          </a:p>
          <a:p>
            <a:pPr marL="0" indent="0">
              <a:buNone/>
            </a:pPr>
            <a:r>
              <a:rPr lang="en-IN" i="1" dirty="0">
                <a:effectLst/>
              </a:rPr>
              <a:t>Durbin–Watson test; Ranges from 0–4</a:t>
            </a:r>
            <a:endParaRPr lang="en-IN" dirty="0">
              <a:effectLst/>
            </a:endParaRPr>
          </a:p>
          <a:p>
            <a:pPr marL="0" indent="0">
              <a:buNone/>
            </a:pPr>
            <a:r>
              <a:rPr lang="en-IN" i="1" dirty="0">
                <a:effectLst/>
              </a:rPr>
              <a:t>Value close to 2 means the residuals are uncorrelated</a:t>
            </a:r>
            <a:endParaRPr lang="en-IN" dirty="0">
              <a:effectLst/>
            </a:endParaRPr>
          </a:p>
          <a:p>
            <a:pPr marL="0" indent="0">
              <a:buNone/>
            </a:pPr>
            <a:r>
              <a:rPr lang="en-IN" i="1" dirty="0">
                <a:effectLst/>
              </a:rPr>
              <a:t>Value away from 2 means the residuals are Correlated</a:t>
            </a:r>
            <a:endParaRPr lang="en-IN" dirty="0">
              <a:effectLst/>
            </a:endParaRPr>
          </a:p>
          <a:p>
            <a:pPr marL="0" indent="0">
              <a:buNone/>
            </a:pPr>
            <a:r>
              <a:rPr lang="en-IN" i="1" dirty="0">
                <a:effectLst/>
              </a:rPr>
              <a:t>We got:-</a:t>
            </a:r>
            <a:endParaRPr lang="en-IN" dirty="0">
              <a:effectLst/>
            </a:endParaRPr>
          </a:p>
          <a:p>
            <a:pPr marL="0" indent="0">
              <a:buNone/>
            </a:pPr>
            <a:r>
              <a:rPr lang="en-IN" dirty="0">
                <a:effectLst/>
              </a:rPr>
              <a:t>lag Autocorrelation D-W Statistic p-value</a:t>
            </a:r>
          </a:p>
          <a:p>
            <a:pPr marL="0" indent="0">
              <a:buNone/>
            </a:pPr>
            <a:r>
              <a:rPr lang="en-IN" dirty="0">
                <a:effectLst/>
              </a:rPr>
              <a:t>   1      0.00687218      1.985905   0.604</a:t>
            </a:r>
          </a:p>
          <a:p>
            <a:pPr marL="0" indent="0">
              <a:buNone/>
            </a:pPr>
            <a:r>
              <a:rPr lang="en-IN" dirty="0">
                <a:effectLst/>
              </a:rPr>
              <a:t> Alternative hypothesis: rho != 0</a:t>
            </a:r>
          </a:p>
          <a:p>
            <a:pPr marL="0" indent="0">
              <a:buNone/>
            </a:pPr>
            <a:endParaRPr lang="en-IN" dirty="0">
              <a:effectLst/>
            </a:endParaRPr>
          </a:p>
          <a:p>
            <a:pPr marL="0" indent="0">
              <a:buNone/>
            </a:pPr>
            <a:r>
              <a:rPr lang="en-US" dirty="0">
                <a:effectLst/>
              </a:rPr>
              <a:t> </a:t>
            </a:r>
            <a:endParaRPr lang="en-IN" dirty="0">
              <a:effectLst/>
            </a:endParaRPr>
          </a:p>
          <a:p>
            <a:pPr marL="0" indent="0">
              <a:buNone/>
            </a:pPr>
            <a:endParaRPr lang="en-US" dirty="0"/>
          </a:p>
        </p:txBody>
      </p:sp>
    </p:spTree>
    <p:extLst>
      <p:ext uri="{BB962C8B-B14F-4D97-AF65-F5344CB8AC3E}">
        <p14:creationId xmlns:p14="http://schemas.microsoft.com/office/powerpoint/2010/main" val="3767754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ABF0EE"/>
            </a:gs>
            <a:gs pos="0">
              <a:srgbClr val="174BB9"/>
            </a:gs>
            <a:gs pos="94000">
              <a:srgbClr val="00B0F0"/>
            </a:gs>
          </a:gsLst>
          <a:lin ang="5400000" scaled="1"/>
          <a:tileRect/>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11EAD49-CB36-2E49-B5E4-D40DCFDBADF8}"/>
              </a:ext>
            </a:extLst>
          </p:cNvPr>
          <p:cNvSpPr>
            <a:spLocks noGrp="1"/>
          </p:cNvSpPr>
          <p:nvPr>
            <p:ph idx="1"/>
          </p:nvPr>
        </p:nvSpPr>
        <p:spPr>
          <a:xfrm>
            <a:off x="1184275" y="352424"/>
            <a:ext cx="10502900" cy="6319839"/>
          </a:xfrm>
        </p:spPr>
        <p:txBody>
          <a:bodyPr>
            <a:normAutofit fontScale="77500" lnSpcReduction="20000"/>
          </a:bodyPr>
          <a:lstStyle/>
          <a:p>
            <a:pPr marL="0" indent="0">
              <a:buNone/>
            </a:pPr>
            <a:r>
              <a:rPr lang="en-IN" b="1" i="1" u="sng" dirty="0">
                <a:effectLst/>
              </a:rPr>
              <a:t>Testing Homoscedasticity-</a:t>
            </a:r>
            <a:endParaRPr lang="en-IN" u="sng" dirty="0">
              <a:effectLst/>
            </a:endParaRPr>
          </a:p>
          <a:p>
            <a:pPr marL="0" indent="0">
              <a:buNone/>
            </a:pPr>
            <a:r>
              <a:rPr lang="en-IN" b="1" dirty="0">
                <a:effectLst/>
              </a:rPr>
              <a:t> </a:t>
            </a:r>
            <a:endParaRPr lang="en-IN" dirty="0">
              <a:effectLst/>
            </a:endParaRPr>
          </a:p>
          <a:p>
            <a:pPr marL="0" indent="0">
              <a:buNone/>
            </a:pPr>
            <a:r>
              <a:rPr lang="en-IN" dirty="0">
                <a:effectLst/>
              </a:rPr>
              <a:t>Homoscedasticity(meaning same variance) describes a situation in which the error term (that is, the “noise” or random disturbance in the relationship between the independent variables and the dependent variable) is the same across all values of the independent variables.  Heteroscedasticity (the violation of homoscedasticity) is present when the size of the error term differs across values of an independent variable. </a:t>
            </a:r>
          </a:p>
          <a:p>
            <a:pPr marL="0" indent="0">
              <a:buNone/>
            </a:pPr>
            <a:r>
              <a:rPr lang="en-IN" b="1" dirty="0">
                <a:effectLst/>
              </a:rPr>
              <a:t> </a:t>
            </a:r>
            <a:endParaRPr lang="en-IN" dirty="0">
              <a:effectLst/>
            </a:endParaRPr>
          </a:p>
          <a:p>
            <a:pPr marL="0" indent="0">
              <a:buNone/>
            </a:pPr>
            <a:r>
              <a:rPr lang="en-IN" b="1" i="1" dirty="0">
                <a:effectLst/>
              </a:rPr>
              <a:t> </a:t>
            </a:r>
            <a:endParaRPr lang="en-IN" dirty="0">
              <a:effectLst/>
            </a:endParaRPr>
          </a:p>
          <a:p>
            <a:pPr marL="0" indent="0">
              <a:buNone/>
            </a:pPr>
            <a:r>
              <a:rPr lang="en-IN" dirty="0">
                <a:effectLst/>
              </a:rPr>
              <a:t>Breusch-Pagan test</a:t>
            </a:r>
          </a:p>
          <a:p>
            <a:pPr marL="0" indent="0">
              <a:buNone/>
            </a:pPr>
            <a:r>
              <a:rPr lang="en-IN" dirty="0">
                <a:effectLst/>
              </a:rPr>
              <a:t> </a:t>
            </a:r>
          </a:p>
          <a:p>
            <a:pPr marL="0" indent="0">
              <a:buNone/>
            </a:pPr>
            <a:r>
              <a:rPr lang="en-IN" dirty="0">
                <a:effectLst/>
              </a:rPr>
              <a:t>Null Hypothesis(H0): There is homoscedasticity.</a:t>
            </a:r>
          </a:p>
          <a:p>
            <a:pPr marL="0" indent="0">
              <a:buNone/>
            </a:pPr>
            <a:r>
              <a:rPr lang="en-IN" dirty="0">
                <a:effectLst/>
              </a:rPr>
              <a:t> </a:t>
            </a:r>
          </a:p>
          <a:p>
            <a:pPr marL="0" indent="0">
              <a:buNone/>
            </a:pPr>
            <a:r>
              <a:rPr lang="en-IN" dirty="0">
                <a:effectLst/>
              </a:rPr>
              <a:t>data:  </a:t>
            </a:r>
            <a:r>
              <a:rPr lang="en-IN" dirty="0" err="1">
                <a:effectLst/>
              </a:rPr>
              <a:t>TargetVariable</a:t>
            </a:r>
            <a:r>
              <a:rPr lang="en-IN" dirty="0">
                <a:effectLst/>
              </a:rPr>
              <a:t> ~ .</a:t>
            </a:r>
          </a:p>
          <a:p>
            <a:pPr marL="0" indent="0">
              <a:buNone/>
            </a:pPr>
            <a:r>
              <a:rPr lang="en-IN" dirty="0">
                <a:effectLst/>
              </a:rPr>
              <a:t>BP = 8812.9, </a:t>
            </a:r>
            <a:r>
              <a:rPr lang="en-IN" dirty="0" err="1">
                <a:effectLst/>
              </a:rPr>
              <a:t>df</a:t>
            </a:r>
            <a:r>
              <a:rPr lang="en-IN" dirty="0">
                <a:effectLst/>
              </a:rPr>
              <a:t> = 35, p-value &lt; 2.2e-16</a:t>
            </a:r>
          </a:p>
          <a:p>
            <a:pPr marL="0" indent="0">
              <a:buNone/>
            </a:pPr>
            <a:r>
              <a:rPr lang="en-IN" dirty="0">
                <a:effectLst/>
              </a:rPr>
              <a:t> </a:t>
            </a:r>
          </a:p>
          <a:p>
            <a:pPr marL="0" indent="0">
              <a:buNone/>
            </a:pPr>
            <a:r>
              <a:rPr lang="en-IN" dirty="0">
                <a:effectLst/>
              </a:rPr>
              <a:t>But p-value is less than 5%.</a:t>
            </a:r>
          </a:p>
          <a:p>
            <a:pPr marL="0" indent="0">
              <a:buNone/>
            </a:pPr>
            <a:r>
              <a:rPr lang="en-IN" dirty="0">
                <a:effectLst/>
              </a:rPr>
              <a:t> </a:t>
            </a:r>
          </a:p>
          <a:p>
            <a:pPr marL="0" indent="0">
              <a:buNone/>
            </a:pPr>
            <a:r>
              <a:rPr lang="en-IN" dirty="0">
                <a:effectLst/>
              </a:rPr>
              <a:t>So there is heteroscedasticity in the dataset.</a:t>
            </a:r>
          </a:p>
          <a:p>
            <a:pPr marL="0" indent="0">
              <a:buNone/>
            </a:pPr>
            <a:r>
              <a:rPr lang="en-IN" dirty="0">
                <a:effectLst/>
              </a:rPr>
              <a:t> </a:t>
            </a:r>
          </a:p>
          <a:p>
            <a:pPr marL="0" indent="0">
              <a:buNone/>
            </a:pPr>
            <a:r>
              <a:rPr lang="en-IN" dirty="0">
                <a:effectLst/>
              </a:rPr>
              <a:t> </a:t>
            </a:r>
          </a:p>
          <a:p>
            <a:endParaRPr lang="en-US" dirty="0"/>
          </a:p>
        </p:txBody>
      </p:sp>
    </p:spTree>
    <p:extLst>
      <p:ext uri="{BB962C8B-B14F-4D97-AF65-F5344CB8AC3E}">
        <p14:creationId xmlns:p14="http://schemas.microsoft.com/office/powerpoint/2010/main" val="42087427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ABF0EE"/>
            </a:gs>
            <a:gs pos="0">
              <a:srgbClr val="174BB9"/>
            </a:gs>
            <a:gs pos="95000">
              <a:srgbClr val="00B0F0"/>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6098-2438-CD4C-8A8B-CAB0154865CB}"/>
              </a:ext>
            </a:extLst>
          </p:cNvPr>
          <p:cNvSpPr>
            <a:spLocks noGrp="1"/>
          </p:cNvSpPr>
          <p:nvPr>
            <p:ph type="title"/>
          </p:nvPr>
        </p:nvSpPr>
        <p:spPr>
          <a:xfrm>
            <a:off x="769938" y="-490538"/>
            <a:ext cx="9905998" cy="1905000"/>
          </a:xfrm>
        </p:spPr>
        <p:txBody>
          <a:bodyPr/>
          <a:lstStyle/>
          <a:p>
            <a:r>
              <a:rPr lang="en-US" i="1" dirty="0"/>
              <a:t>Conclusion:</a:t>
            </a:r>
          </a:p>
        </p:txBody>
      </p:sp>
      <p:sp>
        <p:nvSpPr>
          <p:cNvPr id="3" name="Content Placeholder 2">
            <a:extLst>
              <a:ext uri="{FF2B5EF4-FFF2-40B4-BE49-F238E27FC236}">
                <a16:creationId xmlns:a16="http://schemas.microsoft.com/office/drawing/2014/main" id="{DCE68B06-6CB6-E240-A7BB-8B7C3391C660}"/>
              </a:ext>
            </a:extLst>
          </p:cNvPr>
          <p:cNvSpPr>
            <a:spLocks noGrp="1"/>
          </p:cNvSpPr>
          <p:nvPr>
            <p:ph idx="1"/>
          </p:nvPr>
        </p:nvSpPr>
        <p:spPr>
          <a:xfrm>
            <a:off x="341312" y="866774"/>
            <a:ext cx="11331575" cy="5548314"/>
          </a:xfrm>
        </p:spPr>
        <p:txBody>
          <a:bodyPr>
            <a:normAutofit/>
          </a:bodyPr>
          <a:lstStyle/>
          <a:p>
            <a:pPr>
              <a:buFont typeface="Wingdings" pitchFamily="2" charset="2"/>
              <a:buChar char="Ø"/>
            </a:pPr>
            <a:r>
              <a:rPr lang="en-IN" b="1" dirty="0">
                <a:effectLst/>
              </a:rPr>
              <a:t> the model is a very good model apart from a few of the assumptions not going in favour of the linear regression model guidelines namely homoscedasticity and serial correlation</a:t>
            </a:r>
          </a:p>
          <a:p>
            <a:pPr>
              <a:buFont typeface="Wingdings" pitchFamily="2" charset="2"/>
              <a:buChar char="Ø"/>
            </a:pPr>
            <a:r>
              <a:rPr lang="en-IN" b="1" dirty="0">
                <a:effectLst/>
              </a:rPr>
              <a:t>Overall we can see that a positive response, premium coverage, education of either high school or lower or masters, employed and retired, male gender, married or single status, monthly premium auto, no. of open complaints and no. of policies affect the CLV and has major role behind the values it comes up to</a:t>
            </a:r>
          </a:p>
          <a:p>
            <a:pPr>
              <a:buFont typeface="Wingdings" pitchFamily="2" charset="2"/>
              <a:buChar char="Ø"/>
            </a:pPr>
            <a:r>
              <a:rPr lang="en-IN" b="1" dirty="0">
                <a:effectLst/>
              </a:rPr>
              <a:t> Ironically being an auto insurance company the type of vehicle or size does not matter much</a:t>
            </a:r>
          </a:p>
          <a:p>
            <a:pPr>
              <a:buFont typeface="Wingdings" pitchFamily="2" charset="2"/>
              <a:buChar char="Ø"/>
            </a:pPr>
            <a:r>
              <a:rPr lang="en-IN" b="1" dirty="0">
                <a:effectLst/>
              </a:rPr>
              <a:t> men has greater impact than the female indicating that male drivers are more</a:t>
            </a:r>
          </a:p>
          <a:p>
            <a:pPr>
              <a:buFont typeface="Wingdings" pitchFamily="2" charset="2"/>
              <a:buChar char="Ø"/>
            </a:pPr>
            <a:r>
              <a:rPr lang="en-IN" b="1" dirty="0">
                <a:effectLst/>
              </a:rPr>
              <a:t> Mainly the employed and the retired personnel need the insurance more and thus will contribute more to the company</a:t>
            </a:r>
          </a:p>
          <a:p>
            <a:pPr>
              <a:buFont typeface="Wingdings" pitchFamily="2" charset="2"/>
              <a:buChar char="Ø"/>
            </a:pPr>
            <a:r>
              <a:rPr lang="en-IN" b="1" dirty="0">
                <a:effectLst/>
              </a:rPr>
              <a:t>Singles/bachelors and married are the target customers as the former is more inclined towards fast driving and the latter a more towards work and responsibility commitments</a:t>
            </a:r>
          </a:p>
          <a:p>
            <a:pPr marL="0" indent="0">
              <a:buNone/>
            </a:pPr>
            <a:br>
              <a:rPr lang="en-IN" dirty="0"/>
            </a:br>
            <a:endParaRPr lang="en-US" dirty="0"/>
          </a:p>
        </p:txBody>
      </p:sp>
    </p:spTree>
    <p:extLst>
      <p:ext uri="{BB962C8B-B14F-4D97-AF65-F5344CB8AC3E}">
        <p14:creationId xmlns:p14="http://schemas.microsoft.com/office/powerpoint/2010/main" val="21764683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ABF0EE"/>
            </a:gs>
            <a:gs pos="0">
              <a:srgbClr val="174BB9"/>
            </a:gs>
            <a:gs pos="96000">
              <a:srgbClr val="00B0F0"/>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34E73-07AB-104F-A28F-956BF5FE0C6B}"/>
              </a:ext>
            </a:extLst>
          </p:cNvPr>
          <p:cNvSpPr>
            <a:spLocks noGrp="1"/>
          </p:cNvSpPr>
          <p:nvPr>
            <p:ph type="title"/>
          </p:nvPr>
        </p:nvSpPr>
        <p:spPr>
          <a:xfrm>
            <a:off x="741363" y="-404813"/>
            <a:ext cx="9905998" cy="1905000"/>
          </a:xfrm>
        </p:spPr>
        <p:txBody>
          <a:bodyPr/>
          <a:lstStyle/>
          <a:p>
            <a:r>
              <a:rPr lang="en-US" u="sng" dirty="0"/>
              <a:t>Key points for business improvement</a:t>
            </a:r>
          </a:p>
        </p:txBody>
      </p:sp>
      <p:sp>
        <p:nvSpPr>
          <p:cNvPr id="3" name="Content Placeholder 2">
            <a:extLst>
              <a:ext uri="{FF2B5EF4-FFF2-40B4-BE49-F238E27FC236}">
                <a16:creationId xmlns:a16="http://schemas.microsoft.com/office/drawing/2014/main" id="{23767BA2-AC8E-6041-B165-D3AFC1F6B168}"/>
              </a:ext>
            </a:extLst>
          </p:cNvPr>
          <p:cNvSpPr>
            <a:spLocks noGrp="1"/>
          </p:cNvSpPr>
          <p:nvPr>
            <p:ph idx="1"/>
          </p:nvPr>
        </p:nvSpPr>
        <p:spPr>
          <a:xfrm>
            <a:off x="741362" y="1223962"/>
            <a:ext cx="10688637" cy="5291138"/>
          </a:xfrm>
        </p:spPr>
        <p:txBody>
          <a:bodyPr>
            <a:normAutofit/>
          </a:bodyPr>
          <a:lstStyle/>
          <a:p>
            <a:pPr>
              <a:buFont typeface="Wingdings" pitchFamily="2" charset="2"/>
              <a:buChar char="Ø"/>
            </a:pPr>
            <a:r>
              <a:rPr lang="en-IN" sz="2800" b="1" i="1" dirty="0">
                <a:effectLst/>
              </a:rPr>
              <a:t>The management should target mainly the customers who have a secured income and significant education background.</a:t>
            </a:r>
            <a:endParaRPr lang="en-IN" sz="2800" dirty="0">
              <a:effectLst/>
            </a:endParaRPr>
          </a:p>
          <a:p>
            <a:pPr>
              <a:buFont typeface="Wingdings" pitchFamily="2" charset="2"/>
              <a:buChar char="Ø"/>
            </a:pPr>
            <a:r>
              <a:rPr lang="en-IN" sz="2800" b="1" i="1" dirty="0">
                <a:effectLst/>
              </a:rPr>
              <a:t>The number of complaints should be reduced</a:t>
            </a:r>
            <a:endParaRPr lang="en-IN" sz="2800" dirty="0">
              <a:effectLst/>
            </a:endParaRPr>
          </a:p>
          <a:p>
            <a:pPr>
              <a:buFont typeface="Wingdings" pitchFamily="2" charset="2"/>
              <a:buChar char="Ø"/>
            </a:pPr>
            <a:r>
              <a:rPr lang="en-IN" sz="2800" b="1" i="1" dirty="0">
                <a:effectLst/>
              </a:rPr>
              <a:t>Introduction of more family coverage policies for married customers.</a:t>
            </a:r>
            <a:endParaRPr lang="en-IN" sz="2800" dirty="0">
              <a:effectLst/>
            </a:endParaRPr>
          </a:p>
          <a:p>
            <a:pPr>
              <a:buFont typeface="Wingdings" pitchFamily="2" charset="2"/>
              <a:buChar char="Ø"/>
            </a:pPr>
            <a:r>
              <a:rPr lang="en-IN" sz="2800" b="1" i="1" dirty="0">
                <a:effectLst/>
              </a:rPr>
              <a:t>Introduction of more female oriented attractive policies to reach female driving community.</a:t>
            </a:r>
            <a:endParaRPr lang="en-IN" sz="2800" dirty="0">
              <a:effectLst/>
            </a:endParaRPr>
          </a:p>
          <a:p>
            <a:pPr>
              <a:buFont typeface="Wingdings" pitchFamily="2" charset="2"/>
              <a:buChar char="Ø"/>
            </a:pPr>
            <a:r>
              <a:rPr lang="en-IN" sz="2800" b="1" i="1" dirty="0">
                <a:effectLst/>
              </a:rPr>
              <a:t>Digital marketing should be introduced aggressively to influence premium educated customer base as customers are more corporate and educated.</a:t>
            </a:r>
            <a:endParaRPr lang="en-IN" sz="2800" dirty="0">
              <a:effectLst/>
            </a:endParaRPr>
          </a:p>
          <a:p>
            <a:endParaRPr lang="en-US" dirty="0"/>
          </a:p>
        </p:txBody>
      </p:sp>
    </p:spTree>
    <p:extLst>
      <p:ext uri="{BB962C8B-B14F-4D97-AF65-F5344CB8AC3E}">
        <p14:creationId xmlns:p14="http://schemas.microsoft.com/office/powerpoint/2010/main" val="1850860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C4C5A-C157-994C-92C5-C82F583CB74A}"/>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38F842B6-8784-E148-8491-F1516B847EBA}"/>
              </a:ext>
            </a:extLst>
          </p:cNvPr>
          <p:cNvPicPr>
            <a:picLocks noChangeAspect="1"/>
          </p:cNvPicPr>
          <p:nvPr/>
        </p:nvPicPr>
        <p:blipFill>
          <a:blip r:embed="rId2"/>
          <a:stretch>
            <a:fillRect/>
          </a:stretch>
        </p:blipFill>
        <p:spPr>
          <a:xfrm>
            <a:off x="0" y="0"/>
            <a:ext cx="12192000" cy="4100512"/>
          </a:xfrm>
          <a:prstGeom prst="rect">
            <a:avLst/>
          </a:prstGeom>
        </p:spPr>
      </p:pic>
      <p:sp>
        <p:nvSpPr>
          <p:cNvPr id="6" name="TextBox 5">
            <a:extLst>
              <a:ext uri="{FF2B5EF4-FFF2-40B4-BE49-F238E27FC236}">
                <a16:creationId xmlns:a16="http://schemas.microsoft.com/office/drawing/2014/main" id="{BF6FE99B-97FE-D948-BBF8-CCBE62555607}"/>
              </a:ext>
            </a:extLst>
          </p:cNvPr>
          <p:cNvSpPr txBox="1"/>
          <p:nvPr/>
        </p:nvSpPr>
        <p:spPr>
          <a:xfrm>
            <a:off x="-1588" y="4057233"/>
            <a:ext cx="12192000" cy="2800767"/>
          </a:xfrm>
          <a:prstGeom prst="rect">
            <a:avLst/>
          </a:prstGeom>
          <a:noFill/>
        </p:spPr>
        <p:txBody>
          <a:bodyPr wrap="square" rtlCol="0">
            <a:spAutoFit/>
          </a:bodyPr>
          <a:lstStyle/>
          <a:p>
            <a:pPr marL="285750" indent="-285750">
              <a:buFont typeface="Arial" panose="020B0604020202020204" pitchFamily="34" charset="0"/>
              <a:buChar char="•"/>
            </a:pPr>
            <a:r>
              <a:rPr lang="en-US" sz="2200" b="1" dirty="0">
                <a:solidFill>
                  <a:schemeClr val="bg1"/>
                </a:solidFill>
                <a:latin typeface="Arial Narrow" panose="020B0604020202020204" pitchFamily="34" charset="0"/>
                <a:cs typeface="Arial Narrow" panose="020B0604020202020204" pitchFamily="34" charset="0"/>
              </a:rPr>
              <a:t>Auto</a:t>
            </a:r>
            <a:r>
              <a:rPr lang="en-US" sz="2200" b="1" dirty="0">
                <a:latin typeface="Arial Narrow" panose="020B0604020202020204" pitchFamily="34" charset="0"/>
                <a:cs typeface="Arial Narrow" panose="020B0604020202020204" pitchFamily="34" charset="0"/>
              </a:rPr>
              <a:t>  </a:t>
            </a:r>
            <a:r>
              <a:rPr lang="en-US" sz="2200" b="1" dirty="0">
                <a:solidFill>
                  <a:schemeClr val="bg1"/>
                </a:solidFill>
                <a:latin typeface="Arial Narrow" panose="020B0604020202020204" pitchFamily="34" charset="0"/>
                <a:cs typeface="Arial Narrow" panose="020B0604020202020204" pitchFamily="34" charset="0"/>
              </a:rPr>
              <a:t>Insurance  is a policy purchased by vehicle owners to mitigate costs associated with getting into an auto accident.</a:t>
            </a:r>
          </a:p>
          <a:p>
            <a:pPr marL="285750" indent="-285750">
              <a:buFont typeface="Arial" panose="020B0604020202020204" pitchFamily="34" charset="0"/>
              <a:buChar char="•"/>
            </a:pPr>
            <a:r>
              <a:rPr lang="en-US" sz="2200" b="1" dirty="0">
                <a:solidFill>
                  <a:schemeClr val="bg1"/>
                </a:solidFill>
                <a:latin typeface="Arial Narrow" panose="020B0604020202020204" pitchFamily="34" charset="0"/>
                <a:cs typeface="Arial Narrow" panose="020B0604020202020204" pitchFamily="34" charset="0"/>
              </a:rPr>
              <a:t>Vehicle owners pay annual premium to an auto insurance company and the company then pays all or most of the costs associated with an auto accident or other vehicle </a:t>
            </a:r>
            <a:r>
              <a:rPr lang="en-US" sz="2200" b="1" dirty="0" err="1">
                <a:solidFill>
                  <a:schemeClr val="bg1"/>
                </a:solidFill>
                <a:latin typeface="Arial Narrow" panose="020B0604020202020204" pitchFamily="34" charset="0"/>
                <a:cs typeface="Arial Narrow" panose="020B0604020202020204" pitchFamily="34" charset="0"/>
              </a:rPr>
              <a:t>damage.Thus</a:t>
            </a:r>
            <a:r>
              <a:rPr lang="en-US" sz="2200" b="1" dirty="0">
                <a:solidFill>
                  <a:schemeClr val="bg1"/>
                </a:solidFill>
                <a:latin typeface="Arial Narrow" panose="020B0604020202020204" pitchFamily="34" charset="0"/>
                <a:cs typeface="Arial Narrow" panose="020B0604020202020204" pitchFamily="34" charset="0"/>
              </a:rPr>
              <a:t> the company protects the customers against financial loss in the event of an accident or theft.</a:t>
            </a:r>
          </a:p>
          <a:p>
            <a:pPr marL="285750" indent="-285750">
              <a:buFont typeface="Arial" panose="020B0604020202020204" pitchFamily="34" charset="0"/>
              <a:buChar char="•"/>
            </a:pPr>
            <a:r>
              <a:rPr lang="en-US" sz="2200" b="1" dirty="0">
                <a:solidFill>
                  <a:schemeClr val="bg1"/>
                </a:solidFill>
                <a:latin typeface="Arial Narrow" panose="020B0604020202020204" pitchFamily="34" charset="0"/>
                <a:cs typeface="Arial Narrow" panose="020B0604020202020204" pitchFamily="34" charset="0"/>
              </a:rPr>
              <a:t>Auto Insurance provides coverage for-</a:t>
            </a:r>
            <a:r>
              <a:rPr lang="en-US" sz="2200" b="1" dirty="0" err="1">
                <a:solidFill>
                  <a:schemeClr val="bg1"/>
                </a:solidFill>
                <a:latin typeface="Arial Narrow" panose="020B0604020202020204" pitchFamily="34" charset="0"/>
                <a:cs typeface="Arial Narrow" panose="020B0604020202020204" pitchFamily="34" charset="0"/>
              </a:rPr>
              <a:t>Property,Liability,Medical</a:t>
            </a:r>
            <a:r>
              <a:rPr lang="en-US" sz="2200" b="1" dirty="0">
                <a:solidFill>
                  <a:schemeClr val="bg1"/>
                </a:solidFill>
                <a:latin typeface="Arial Narrow" panose="020B0604020202020204" pitchFamily="34" charset="0"/>
                <a:cs typeface="Arial Narrow" panose="020B0604020202020204" pitchFamily="34" charset="0"/>
              </a:rPr>
              <a:t>.</a:t>
            </a:r>
          </a:p>
          <a:p>
            <a:pPr marL="285750" indent="-285750">
              <a:buFont typeface="Arial" panose="020B0604020202020204" pitchFamily="34" charset="0"/>
              <a:buChar char="•"/>
            </a:pPr>
            <a:r>
              <a:rPr lang="en-US" sz="2200" b="1" dirty="0">
                <a:solidFill>
                  <a:schemeClr val="bg1"/>
                </a:solidFill>
                <a:latin typeface="Arial Narrow" panose="020B0604020202020204" pitchFamily="34" charset="0"/>
                <a:cs typeface="Arial Narrow" panose="020B0604020202020204" pitchFamily="34" charset="0"/>
              </a:rPr>
              <a:t>Auto Insurance premium vary depending on </a:t>
            </a:r>
            <a:r>
              <a:rPr lang="en-US" sz="2200" b="1" dirty="0" err="1">
                <a:solidFill>
                  <a:schemeClr val="bg1"/>
                </a:solidFill>
                <a:latin typeface="Arial Narrow" panose="020B0604020202020204" pitchFamily="34" charset="0"/>
                <a:cs typeface="Arial Narrow" panose="020B0604020202020204" pitchFamily="34" charset="0"/>
              </a:rPr>
              <a:t>age,gender,years</a:t>
            </a:r>
            <a:r>
              <a:rPr lang="en-US" sz="2200" b="1" dirty="0">
                <a:solidFill>
                  <a:schemeClr val="bg1"/>
                </a:solidFill>
                <a:latin typeface="Arial Narrow" panose="020B0604020202020204" pitchFamily="34" charset="0"/>
                <a:cs typeface="Arial Narrow" panose="020B0604020202020204" pitchFamily="34" charset="0"/>
              </a:rPr>
              <a:t> of driving </a:t>
            </a:r>
            <a:r>
              <a:rPr lang="en-US" sz="2200" b="1" dirty="0" err="1">
                <a:solidFill>
                  <a:schemeClr val="bg1"/>
                </a:solidFill>
                <a:latin typeface="Arial Narrow" panose="020B0604020202020204" pitchFamily="34" charset="0"/>
                <a:cs typeface="Arial Narrow" panose="020B0604020202020204" pitchFamily="34" charset="0"/>
              </a:rPr>
              <a:t>experience,accident</a:t>
            </a:r>
            <a:r>
              <a:rPr lang="en-US" sz="2200" b="1" dirty="0">
                <a:solidFill>
                  <a:schemeClr val="bg1"/>
                </a:solidFill>
                <a:latin typeface="Arial Narrow" panose="020B0604020202020204" pitchFamily="34" charset="0"/>
                <a:cs typeface="Arial Narrow" panose="020B0604020202020204" pitchFamily="34" charset="0"/>
              </a:rPr>
              <a:t> </a:t>
            </a:r>
            <a:r>
              <a:rPr lang="en-US" sz="2200" b="1" dirty="0" err="1">
                <a:solidFill>
                  <a:schemeClr val="bg1"/>
                </a:solidFill>
                <a:latin typeface="Arial Narrow" panose="020B0604020202020204" pitchFamily="34" charset="0"/>
                <a:cs typeface="Arial Narrow" panose="020B0604020202020204" pitchFamily="34" charset="0"/>
              </a:rPr>
              <a:t>andother</a:t>
            </a:r>
            <a:r>
              <a:rPr lang="en-US" sz="2200" b="1" dirty="0">
                <a:solidFill>
                  <a:schemeClr val="bg1"/>
                </a:solidFill>
                <a:latin typeface="Arial Narrow" panose="020B0604020202020204" pitchFamily="34" charset="0"/>
                <a:cs typeface="Arial Narrow" panose="020B0604020202020204" pitchFamily="34" charset="0"/>
              </a:rPr>
              <a:t> factors.</a:t>
            </a:r>
          </a:p>
        </p:txBody>
      </p:sp>
    </p:spTree>
    <p:extLst>
      <p:ext uri="{BB962C8B-B14F-4D97-AF65-F5344CB8AC3E}">
        <p14:creationId xmlns:p14="http://schemas.microsoft.com/office/powerpoint/2010/main" val="3028744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70B1E-FC07-0848-9499-E3289B2CDEEC}"/>
              </a:ext>
            </a:extLst>
          </p:cNvPr>
          <p:cNvSpPr>
            <a:spLocks noGrp="1"/>
          </p:cNvSpPr>
          <p:nvPr>
            <p:ph type="title"/>
          </p:nvPr>
        </p:nvSpPr>
        <p:spPr>
          <a:xfrm>
            <a:off x="1141413" y="-547688"/>
            <a:ext cx="9905998" cy="1905000"/>
          </a:xfrm>
        </p:spPr>
        <p:txBody>
          <a:bodyPr/>
          <a:lstStyle/>
          <a:p>
            <a:pPr algn="ctr"/>
            <a:r>
              <a:rPr lang="en-US" u="sng" dirty="0"/>
              <a:t>Data-Set</a:t>
            </a:r>
          </a:p>
        </p:txBody>
      </p:sp>
      <p:sp>
        <p:nvSpPr>
          <p:cNvPr id="3" name="Content Placeholder 2">
            <a:extLst>
              <a:ext uri="{FF2B5EF4-FFF2-40B4-BE49-F238E27FC236}">
                <a16:creationId xmlns:a16="http://schemas.microsoft.com/office/drawing/2014/main" id="{3EA62EDC-A4F1-B349-80D3-97C6DDBA45FA}"/>
              </a:ext>
            </a:extLst>
          </p:cNvPr>
          <p:cNvSpPr>
            <a:spLocks noGrp="1"/>
          </p:cNvSpPr>
          <p:nvPr>
            <p:ph idx="1"/>
          </p:nvPr>
        </p:nvSpPr>
        <p:spPr>
          <a:xfrm>
            <a:off x="842962" y="2338387"/>
            <a:ext cx="10502900" cy="4862514"/>
          </a:xfrm>
        </p:spPr>
        <p:txBody>
          <a:bodyPr/>
          <a:lstStyle/>
          <a:p>
            <a:pPr marL="0" indent="0">
              <a:buNone/>
            </a:pPr>
            <a:r>
              <a:rPr lang="en-US" sz="3200" b="1" dirty="0">
                <a:solidFill>
                  <a:schemeClr val="bg1"/>
                </a:solidFill>
              </a:rPr>
              <a:t>Abstract:</a:t>
            </a:r>
          </a:p>
          <a:p>
            <a:pPr>
              <a:buClr>
                <a:schemeClr val="bg1"/>
              </a:buClr>
              <a:buFont typeface="Arial" panose="020B0604020202020204" pitchFamily="34" charset="0"/>
              <a:buChar char="•"/>
            </a:pPr>
            <a:r>
              <a:rPr lang="en-US" sz="2800" dirty="0">
                <a:solidFill>
                  <a:schemeClr val="bg1"/>
                </a:solidFill>
                <a:latin typeface="Arial Narrow" panose="020B0604020202020204" pitchFamily="34" charset="0"/>
                <a:cs typeface="Arial Narrow" panose="020B0604020202020204" pitchFamily="34" charset="0"/>
              </a:rPr>
              <a:t>Number of instances(rows)-9134</a:t>
            </a:r>
          </a:p>
          <a:p>
            <a:pPr>
              <a:buClr>
                <a:schemeClr val="bg1"/>
              </a:buClr>
              <a:buFont typeface="Arial" panose="020B0604020202020204" pitchFamily="34" charset="0"/>
              <a:buChar char="•"/>
            </a:pPr>
            <a:r>
              <a:rPr lang="en-US" sz="2800" dirty="0">
                <a:solidFill>
                  <a:schemeClr val="bg1"/>
                </a:solidFill>
                <a:latin typeface="Arial Narrow" panose="020B0604020202020204" pitchFamily="34" charset="0"/>
                <a:cs typeface="Arial Narrow" panose="020B0604020202020204" pitchFamily="34" charset="0"/>
              </a:rPr>
              <a:t>Attribute types(</a:t>
            </a:r>
            <a:r>
              <a:rPr lang="en-US" sz="2800" dirty="0" err="1">
                <a:solidFill>
                  <a:schemeClr val="bg1"/>
                </a:solidFill>
                <a:latin typeface="Arial Narrow" panose="020B0604020202020204" pitchFamily="34" charset="0"/>
                <a:cs typeface="Arial Narrow" panose="020B0604020202020204" pitchFamily="34" charset="0"/>
              </a:rPr>
              <a:t>chars,num,factors,int</a:t>
            </a:r>
            <a:r>
              <a:rPr lang="en-US" sz="2800" dirty="0">
                <a:solidFill>
                  <a:schemeClr val="bg1"/>
                </a:solidFill>
                <a:latin typeface="Arial Narrow" panose="020B0604020202020204" pitchFamily="34" charset="0"/>
                <a:cs typeface="Arial Narrow" panose="020B0604020202020204" pitchFamily="34" charset="0"/>
              </a:rPr>
              <a:t>)</a:t>
            </a:r>
          </a:p>
          <a:p>
            <a:pPr>
              <a:buClr>
                <a:schemeClr val="bg1"/>
              </a:buClr>
              <a:buFont typeface="Arial" panose="020B0604020202020204" pitchFamily="34" charset="0"/>
              <a:buChar char="•"/>
            </a:pPr>
            <a:r>
              <a:rPr lang="en-US" sz="2800" dirty="0">
                <a:solidFill>
                  <a:schemeClr val="bg1"/>
                </a:solidFill>
                <a:latin typeface="Arial Narrow" panose="020B0604020202020204" pitchFamily="34" charset="0"/>
                <a:cs typeface="Arial Narrow" panose="020B0604020202020204" pitchFamily="34" charset="0"/>
              </a:rPr>
              <a:t>Number of Attributes-24-Customer,state,customer.lifetime.value,response,coverage,education,effective.to.date,employmentstatus,gender,income,location.code,marital.status,Monthly.premium.auto,vehicle.size,vehicle.class,sales.channel,total.claim.amount,renew.offer.type,policy.type,number.of.policies,number.of.open.complaints.</a:t>
            </a:r>
          </a:p>
          <a:p>
            <a:pPr marL="0" indent="0">
              <a:buNone/>
            </a:pPr>
            <a:endParaRPr lang="en-US" sz="2800" dirty="0">
              <a:latin typeface="Arial Narrow" panose="020B0604020202020204" pitchFamily="34" charset="0"/>
              <a:cs typeface="Arial Narrow" panose="020B0604020202020204" pitchFamily="34" charset="0"/>
            </a:endParaRPr>
          </a:p>
          <a:p>
            <a:pPr marL="0" indent="0">
              <a:buNone/>
            </a:pPr>
            <a:endParaRPr lang="en-US" dirty="0">
              <a:latin typeface="Arial Narrow" panose="020B0604020202020204" pitchFamily="34" charset="0"/>
              <a:cs typeface="Arial Narrow" panose="020B0604020202020204" pitchFamily="34" charset="0"/>
            </a:endParaRP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42406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CD965-DDDD-0642-93C1-8A3EC5BE4A5B}"/>
              </a:ext>
            </a:extLst>
          </p:cNvPr>
          <p:cNvSpPr>
            <a:spLocks noGrp="1"/>
          </p:cNvSpPr>
          <p:nvPr>
            <p:ph type="title"/>
          </p:nvPr>
        </p:nvSpPr>
        <p:spPr>
          <a:xfrm>
            <a:off x="1255713" y="-519112"/>
            <a:ext cx="9905998" cy="1905000"/>
          </a:xfrm>
        </p:spPr>
        <p:txBody>
          <a:bodyPr/>
          <a:lstStyle/>
          <a:p>
            <a:r>
              <a:rPr lang="en-US" u="sng" dirty="0"/>
              <a:t>Problem statement</a:t>
            </a:r>
            <a:r>
              <a:rPr lang="en-US" dirty="0"/>
              <a:t>:</a:t>
            </a:r>
          </a:p>
        </p:txBody>
      </p:sp>
      <p:sp>
        <p:nvSpPr>
          <p:cNvPr id="3" name="Content Placeholder 2">
            <a:extLst>
              <a:ext uri="{FF2B5EF4-FFF2-40B4-BE49-F238E27FC236}">
                <a16:creationId xmlns:a16="http://schemas.microsoft.com/office/drawing/2014/main" id="{0744C475-5F12-8042-912A-C2D38369243D}"/>
              </a:ext>
            </a:extLst>
          </p:cNvPr>
          <p:cNvSpPr>
            <a:spLocks noGrp="1"/>
          </p:cNvSpPr>
          <p:nvPr>
            <p:ph idx="1"/>
          </p:nvPr>
        </p:nvSpPr>
        <p:spPr>
          <a:xfrm>
            <a:off x="1084262" y="1385888"/>
            <a:ext cx="10860087" cy="5472112"/>
          </a:xfrm>
        </p:spPr>
        <p:txBody>
          <a:bodyPr>
            <a:normAutofit/>
          </a:bodyPr>
          <a:lstStyle/>
          <a:p>
            <a:pPr marL="0" indent="0">
              <a:buNone/>
            </a:pPr>
            <a:r>
              <a:rPr lang="en-US" sz="3200" b="1" dirty="0">
                <a:solidFill>
                  <a:schemeClr val="bg1"/>
                </a:solidFill>
                <a:latin typeface="Arial Narrow" panose="020B0604020202020204" pitchFamily="34" charset="0"/>
                <a:cs typeface="Arial Narrow" panose="020B0604020202020204" pitchFamily="34" charset="0"/>
              </a:rPr>
              <a:t>To predict the customer lifetime value for an auto insurance company</a:t>
            </a:r>
            <a:r>
              <a:rPr lang="en-US" sz="2400" b="1" dirty="0">
                <a:solidFill>
                  <a:schemeClr val="bg1"/>
                </a:solidFill>
                <a:latin typeface="Arial Narrow" panose="020B0604020202020204" pitchFamily="34" charset="0"/>
                <a:cs typeface="Arial Narrow" panose="020B0604020202020204" pitchFamily="34" charset="0"/>
              </a:rPr>
              <a:t>.</a:t>
            </a:r>
          </a:p>
          <a:p>
            <a:pPr marL="0" indent="0">
              <a:buNone/>
            </a:pPr>
            <a:r>
              <a:rPr lang="en-US" sz="2400" b="1" dirty="0">
                <a:solidFill>
                  <a:schemeClr val="bg1"/>
                </a:solidFill>
                <a:latin typeface="Arial Narrow" panose="020B0604020202020204" pitchFamily="34" charset="0"/>
                <a:cs typeface="Arial Narrow" panose="020B0604020202020204" pitchFamily="34" charset="0"/>
              </a:rPr>
              <a:t>(clv represents the total amount of money a customer is expected to spend in the </a:t>
            </a:r>
            <a:r>
              <a:rPr lang="en-US" sz="2400" b="1" dirty="0" err="1">
                <a:solidFill>
                  <a:schemeClr val="bg1"/>
                </a:solidFill>
                <a:latin typeface="Arial Narrow" panose="020B0604020202020204" pitchFamily="34" charset="0"/>
                <a:cs typeface="Arial Narrow" panose="020B0604020202020204" pitchFamily="34" charset="0"/>
              </a:rPr>
              <a:t>business.clv</a:t>
            </a:r>
            <a:r>
              <a:rPr lang="en-US" sz="2400" b="1" dirty="0">
                <a:solidFill>
                  <a:schemeClr val="bg1"/>
                </a:solidFill>
                <a:latin typeface="Arial Narrow" panose="020B0604020202020204" pitchFamily="34" charset="0"/>
                <a:cs typeface="Arial Narrow" panose="020B0604020202020204" pitchFamily="34" charset="0"/>
              </a:rPr>
              <a:t> is a gauge of the profit associated with a particular customer </a:t>
            </a:r>
            <a:r>
              <a:rPr lang="en-US" sz="2400" b="1" dirty="0" err="1">
                <a:solidFill>
                  <a:schemeClr val="bg1"/>
                </a:solidFill>
                <a:latin typeface="Arial Narrow" panose="020B0604020202020204" pitchFamily="34" charset="0"/>
                <a:cs typeface="Arial Narrow" panose="020B0604020202020204" pitchFamily="34" charset="0"/>
              </a:rPr>
              <a:t>relationship,which</a:t>
            </a:r>
            <a:r>
              <a:rPr lang="en-US" sz="2400" b="1" dirty="0">
                <a:solidFill>
                  <a:schemeClr val="bg1"/>
                </a:solidFill>
                <a:latin typeface="Arial Narrow" panose="020B0604020202020204" pitchFamily="34" charset="0"/>
                <a:cs typeface="Arial Narrow" panose="020B0604020202020204" pitchFamily="34" charset="0"/>
              </a:rPr>
              <a:t> guides a business how much it should invest to maintain that relationship.)</a:t>
            </a:r>
          </a:p>
          <a:p>
            <a:pPr marL="0" indent="0">
              <a:buNone/>
            </a:pPr>
            <a:r>
              <a:rPr lang="en-US" sz="3200" u="sng" dirty="0"/>
              <a:t>Approach:</a:t>
            </a:r>
          </a:p>
          <a:p>
            <a:pPr marL="0" indent="0">
              <a:buNone/>
            </a:pPr>
            <a:r>
              <a:rPr lang="en-IN" sz="2800" b="1" dirty="0">
                <a:solidFill>
                  <a:schemeClr val="bg1"/>
                </a:solidFill>
                <a:effectLst/>
                <a:latin typeface="Arial Narrow" panose="020B0604020202020204" pitchFamily="34" charset="0"/>
                <a:cs typeface="Arial Narrow" panose="020B0604020202020204" pitchFamily="34" charset="0"/>
              </a:rPr>
              <a:t>we did a linear regression model to find out how and why the clv gets affected and how to tackle clv so that the company can benefit.</a:t>
            </a:r>
            <a:br>
              <a:rPr lang="en-IN" sz="2800" b="1" dirty="0">
                <a:solidFill>
                  <a:schemeClr val="bg1"/>
                </a:solidFill>
                <a:latin typeface="Arial Narrow" panose="020B0604020202020204" pitchFamily="34" charset="0"/>
                <a:cs typeface="Arial Narrow" panose="020B0604020202020204" pitchFamily="34" charset="0"/>
              </a:rPr>
            </a:br>
            <a:r>
              <a:rPr lang="en-IN" sz="2800" b="1" dirty="0">
                <a:solidFill>
                  <a:schemeClr val="bg1"/>
                </a:solidFill>
                <a:effectLst/>
                <a:latin typeface="Arial Narrow" panose="020B0604020202020204" pitchFamily="34" charset="0"/>
                <a:cs typeface="Arial Narrow" panose="020B0604020202020204" pitchFamily="34" charset="0"/>
              </a:rPr>
              <a:t>We start so by taking clv as the dependent variable and the whole model based on this variable</a:t>
            </a:r>
            <a:r>
              <a:rPr lang="en-IN" sz="2800" dirty="0">
                <a:solidFill>
                  <a:schemeClr val="bg1"/>
                </a:solidFill>
                <a:effectLst/>
                <a:latin typeface="Arial Narrow" panose="020B0604020202020204" pitchFamily="34" charset="0"/>
                <a:cs typeface="Arial Narrow" panose="020B0604020202020204" pitchFamily="34" charset="0"/>
              </a:rPr>
              <a:t>.</a:t>
            </a:r>
            <a:endParaRPr lang="en-US" sz="2800" u="sng" dirty="0">
              <a:solidFill>
                <a:schemeClr val="bg1"/>
              </a:solidFill>
              <a:latin typeface="Arial Narrow" panose="020B0604020202020204" pitchFamily="34" charset="0"/>
              <a:cs typeface="Arial Narrow" panose="020B0604020202020204" pitchFamily="34" charset="0"/>
            </a:endParaRPr>
          </a:p>
          <a:p>
            <a:pPr marL="0" indent="0">
              <a:buNone/>
            </a:pPr>
            <a:endParaRPr lang="en-US" sz="2800" dirty="0">
              <a:solidFill>
                <a:schemeClr val="bg1"/>
              </a:solidFill>
              <a:latin typeface="Arial Narrow" panose="020B0604020202020204" pitchFamily="34" charset="0"/>
              <a:cs typeface="Arial Narrow" panose="020B0604020202020204" pitchFamily="34" charset="0"/>
            </a:endParaRPr>
          </a:p>
          <a:p>
            <a:pPr marL="0" indent="0">
              <a:buNone/>
            </a:pPr>
            <a:endParaRPr lang="en-US" sz="3200" b="1" dirty="0">
              <a:solidFill>
                <a:schemeClr val="bg1"/>
              </a:solidFill>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4190728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59CCB-4E49-484D-81B2-5EEFFCA1E88F}"/>
              </a:ext>
            </a:extLst>
          </p:cNvPr>
          <p:cNvSpPr>
            <a:spLocks noGrp="1"/>
          </p:cNvSpPr>
          <p:nvPr>
            <p:ph type="title"/>
          </p:nvPr>
        </p:nvSpPr>
        <p:spPr>
          <a:xfrm>
            <a:off x="925512" y="-642937"/>
            <a:ext cx="9905998" cy="1905000"/>
          </a:xfrm>
        </p:spPr>
        <p:txBody>
          <a:bodyPr/>
          <a:lstStyle/>
          <a:p>
            <a:r>
              <a:rPr lang="en-US" u="sng" dirty="0"/>
              <a:t>Data exploration</a:t>
            </a:r>
          </a:p>
        </p:txBody>
      </p:sp>
      <p:sp>
        <p:nvSpPr>
          <p:cNvPr id="3" name="Content Placeholder 2">
            <a:extLst>
              <a:ext uri="{FF2B5EF4-FFF2-40B4-BE49-F238E27FC236}">
                <a16:creationId xmlns:a16="http://schemas.microsoft.com/office/drawing/2014/main" id="{97FBBBC9-FAAE-2A4B-A1E6-D48FA518B3A4}"/>
              </a:ext>
            </a:extLst>
          </p:cNvPr>
          <p:cNvSpPr>
            <a:spLocks noGrp="1"/>
          </p:cNvSpPr>
          <p:nvPr>
            <p:ph idx="1"/>
          </p:nvPr>
        </p:nvSpPr>
        <p:spPr>
          <a:xfrm>
            <a:off x="925512" y="-242887"/>
            <a:ext cx="9674225" cy="4133850"/>
          </a:xfrm>
        </p:spPr>
        <p:txBody>
          <a:bodyPr>
            <a:normAutofit/>
          </a:bodyPr>
          <a:lstStyle/>
          <a:p>
            <a:r>
              <a:rPr lang="en-IN" i="1" dirty="0">
                <a:effectLst/>
              </a:rPr>
              <a:t>clv had outliers above 8000 values which were cleaned</a:t>
            </a:r>
          </a:p>
          <a:p>
            <a:r>
              <a:rPr lang="en-IN" i="1" dirty="0">
                <a:effectLst/>
              </a:rPr>
              <a:t>monthly </a:t>
            </a:r>
            <a:r>
              <a:rPr lang="en-IN" i="1" dirty="0" err="1">
                <a:effectLst/>
              </a:rPr>
              <a:t>prem</a:t>
            </a:r>
            <a:r>
              <a:rPr lang="en-IN" i="1" dirty="0">
                <a:effectLst/>
              </a:rPr>
              <a:t> auto had outliers above 140 value which were cleaned</a:t>
            </a:r>
          </a:p>
          <a:p>
            <a:r>
              <a:rPr lang="en-IN" i="1" dirty="0">
                <a:effectLst/>
              </a:rPr>
              <a:t>Total claim value had outliers above 1600 value which were cleaned</a:t>
            </a:r>
          </a:p>
          <a:p>
            <a:endParaRPr lang="en-IN" i="1" dirty="0">
              <a:effectLst/>
            </a:endParaRPr>
          </a:p>
          <a:p>
            <a:pPr marL="0" indent="0">
              <a:buNone/>
            </a:pPr>
            <a:endParaRPr lang="en-IN" i="1" dirty="0">
              <a:effectLst/>
            </a:endParaRPr>
          </a:p>
        </p:txBody>
      </p:sp>
      <p:pic>
        <p:nvPicPr>
          <p:cNvPr id="4" name="Picture 3">
            <a:extLst>
              <a:ext uri="{FF2B5EF4-FFF2-40B4-BE49-F238E27FC236}">
                <a16:creationId xmlns:a16="http://schemas.microsoft.com/office/drawing/2014/main" id="{2D50CE8D-21EB-F844-BD9C-D6B631112436}"/>
              </a:ext>
            </a:extLst>
          </p:cNvPr>
          <p:cNvPicPr>
            <a:picLocks noChangeAspect="1"/>
          </p:cNvPicPr>
          <p:nvPr/>
        </p:nvPicPr>
        <p:blipFill>
          <a:blip r:embed="rId2"/>
          <a:stretch>
            <a:fillRect/>
          </a:stretch>
        </p:blipFill>
        <p:spPr>
          <a:xfrm>
            <a:off x="1041398" y="2140744"/>
            <a:ext cx="9727882" cy="4531519"/>
          </a:xfrm>
          <a:prstGeom prst="rect">
            <a:avLst/>
          </a:prstGeom>
        </p:spPr>
      </p:pic>
    </p:spTree>
    <p:extLst>
      <p:ext uri="{BB962C8B-B14F-4D97-AF65-F5344CB8AC3E}">
        <p14:creationId xmlns:p14="http://schemas.microsoft.com/office/powerpoint/2010/main" val="3733667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ABF0EE"/>
            </a:gs>
            <a:gs pos="0">
              <a:srgbClr val="174BB9"/>
            </a:gs>
            <a:gs pos="98000">
              <a:srgbClr val="00B0F0"/>
            </a:gs>
          </a:gsLst>
          <a:lin ang="5400000" scaled="1"/>
          <a:tileRect/>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55E660-F202-E84F-8C07-21C042BBE3B1}"/>
              </a:ext>
            </a:extLst>
          </p:cNvPr>
          <p:cNvSpPr>
            <a:spLocks noGrp="1"/>
          </p:cNvSpPr>
          <p:nvPr>
            <p:ph idx="1"/>
          </p:nvPr>
        </p:nvSpPr>
        <p:spPr>
          <a:xfrm>
            <a:off x="641350" y="223836"/>
            <a:ext cx="10860087" cy="6062664"/>
          </a:xfrm>
        </p:spPr>
        <p:txBody>
          <a:bodyPr>
            <a:normAutofit/>
          </a:bodyPr>
          <a:lstStyle/>
          <a:p>
            <a:r>
              <a:rPr lang="en-IN" sz="2800" i="1" dirty="0">
                <a:effectLst/>
              </a:rPr>
              <a:t>We omitted income variables having zero income </a:t>
            </a:r>
            <a:r>
              <a:rPr lang="en-IN" sz="2800" i="1" dirty="0" err="1">
                <a:effectLst/>
              </a:rPr>
              <a:t>upto</a:t>
            </a:r>
            <a:r>
              <a:rPr lang="en-IN" sz="2800" i="1" dirty="0">
                <a:effectLst/>
              </a:rPr>
              <a:t> 25</a:t>
            </a:r>
            <a:r>
              <a:rPr lang="en-IN" sz="2800" i="1" baseline="30000" dirty="0">
                <a:effectLst/>
              </a:rPr>
              <a:t>th</a:t>
            </a:r>
            <a:r>
              <a:rPr lang="en-IN" sz="2800" i="1" dirty="0">
                <a:effectLst/>
              </a:rPr>
              <a:t> quartile.</a:t>
            </a:r>
          </a:p>
          <a:p>
            <a:endParaRPr lang="en-IN" sz="2800" i="1" dirty="0">
              <a:effectLst/>
            </a:endParaRPr>
          </a:p>
          <a:p>
            <a:pPr marL="0" indent="0">
              <a:buNone/>
            </a:pPr>
            <a:endParaRPr lang="en-IN" sz="2800" i="1" dirty="0">
              <a:effectLst/>
            </a:endParaRPr>
          </a:p>
          <a:p>
            <a:r>
              <a:rPr lang="en-IN" sz="2800" i="1" dirty="0">
                <a:effectLst/>
              </a:rPr>
              <a:t>All missing values were checked.</a:t>
            </a:r>
          </a:p>
          <a:p>
            <a:endParaRPr lang="en-IN" sz="2800" i="1" dirty="0">
              <a:effectLst/>
            </a:endParaRPr>
          </a:p>
          <a:p>
            <a:pPr marL="0" indent="0">
              <a:buNone/>
            </a:pPr>
            <a:endParaRPr lang="en-IN" sz="2800" i="1" dirty="0">
              <a:effectLst/>
            </a:endParaRPr>
          </a:p>
          <a:p>
            <a:r>
              <a:rPr lang="en-IN" sz="2800" i="1" dirty="0">
                <a:effectLst/>
              </a:rPr>
              <a:t>All categorical columns were converted to factor </a:t>
            </a:r>
            <a:r>
              <a:rPr lang="en-IN" sz="2800" i="1" dirty="0" err="1">
                <a:effectLst/>
              </a:rPr>
              <a:t>whereever</a:t>
            </a:r>
            <a:r>
              <a:rPr lang="en-IN" sz="2800" i="1" dirty="0">
                <a:effectLst/>
              </a:rPr>
              <a:t> required.</a:t>
            </a:r>
            <a:endParaRPr lang="en-US" sz="2800" dirty="0"/>
          </a:p>
        </p:txBody>
      </p:sp>
    </p:spTree>
    <p:extLst>
      <p:ext uri="{BB962C8B-B14F-4D97-AF65-F5344CB8AC3E}">
        <p14:creationId xmlns:p14="http://schemas.microsoft.com/office/powerpoint/2010/main" val="187814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ABF0EE"/>
            </a:gs>
            <a:gs pos="0">
              <a:srgbClr val="ABF0EE"/>
            </a:gs>
            <a:gs pos="62000">
              <a:schemeClr val="tx1"/>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94EAE-69A9-EA4E-A10B-2732077BE58F}"/>
              </a:ext>
            </a:extLst>
          </p:cNvPr>
          <p:cNvSpPr>
            <a:spLocks noGrp="1"/>
          </p:cNvSpPr>
          <p:nvPr>
            <p:ph type="title"/>
          </p:nvPr>
        </p:nvSpPr>
        <p:spPr>
          <a:xfrm>
            <a:off x="1141413" y="238125"/>
            <a:ext cx="9905998" cy="1905000"/>
          </a:xfrm>
        </p:spPr>
        <p:txBody>
          <a:bodyPr>
            <a:normAutofit fontScale="90000"/>
          </a:bodyPr>
          <a:lstStyle/>
          <a:p>
            <a:r>
              <a:rPr lang="en-IN" b="1" i="1" dirty="0">
                <a:solidFill>
                  <a:schemeClr val="bg1"/>
                </a:solidFill>
                <a:effectLst/>
                <a:latin typeface="Arial Narrow" panose="020B0604020202020204" pitchFamily="34" charset="0"/>
                <a:cs typeface="Arial Narrow" panose="020B0604020202020204" pitchFamily="34" charset="0"/>
              </a:rPr>
              <a:t>We ran the model in r doing a linear regression having clv as the dependent variables as clv is </a:t>
            </a:r>
            <a:r>
              <a:rPr lang="en-IN" b="1" i="1" dirty="0" err="1">
                <a:solidFill>
                  <a:schemeClr val="bg1"/>
                </a:solidFill>
                <a:effectLst/>
                <a:latin typeface="Arial Narrow" panose="020B0604020202020204" pitchFamily="34" charset="0"/>
                <a:cs typeface="Arial Narrow" panose="020B0604020202020204" pitchFamily="34" charset="0"/>
              </a:rPr>
              <a:t>continuos</a:t>
            </a:r>
            <a:r>
              <a:rPr lang="en-IN" b="1" i="1" dirty="0">
                <a:solidFill>
                  <a:schemeClr val="bg1"/>
                </a:solidFill>
                <a:effectLst/>
                <a:latin typeface="Arial Narrow" panose="020B0604020202020204" pitchFamily="34" charset="0"/>
                <a:cs typeface="Arial Narrow" panose="020B0604020202020204" pitchFamily="34" charset="0"/>
              </a:rPr>
              <a:t> integer variable to predict</a:t>
            </a:r>
            <a:r>
              <a:rPr lang="en-IN" b="1" i="1" dirty="0">
                <a:effectLst/>
                <a:latin typeface="Arial Narrow" panose="020B0604020202020204" pitchFamily="34" charset="0"/>
                <a:cs typeface="Arial Narrow" panose="020B0604020202020204" pitchFamily="34" charset="0"/>
              </a:rPr>
              <a:t>..</a:t>
            </a:r>
            <a:br>
              <a:rPr lang="en-IN" b="1" i="1" dirty="0">
                <a:effectLst/>
                <a:latin typeface="Arial Narrow" panose="020B0604020202020204" pitchFamily="34" charset="0"/>
                <a:cs typeface="Arial Narrow" panose="020B0604020202020204" pitchFamily="34" charset="0"/>
              </a:rPr>
            </a:br>
            <a:br>
              <a:rPr lang="en-IN" dirty="0"/>
            </a:br>
            <a:endParaRPr lang="en-US" dirty="0"/>
          </a:p>
        </p:txBody>
      </p:sp>
      <p:pic>
        <p:nvPicPr>
          <p:cNvPr id="4" name="Content Placeholder 3">
            <a:extLst>
              <a:ext uri="{FF2B5EF4-FFF2-40B4-BE49-F238E27FC236}">
                <a16:creationId xmlns:a16="http://schemas.microsoft.com/office/drawing/2014/main" id="{0FD219F9-4AEB-5F40-AA42-37EC1432BDD9}"/>
              </a:ext>
            </a:extLst>
          </p:cNvPr>
          <p:cNvPicPr>
            <a:picLocks noGrp="1" noChangeAspect="1"/>
          </p:cNvPicPr>
          <p:nvPr>
            <p:ph idx="1"/>
          </p:nvPr>
        </p:nvPicPr>
        <p:blipFill>
          <a:blip r:embed="rId2"/>
          <a:stretch>
            <a:fillRect/>
          </a:stretch>
        </p:blipFill>
        <p:spPr>
          <a:xfrm>
            <a:off x="2330270" y="1538287"/>
            <a:ext cx="6656568" cy="5144917"/>
          </a:xfrm>
          <a:prstGeom prst="rect">
            <a:avLst/>
          </a:prstGeom>
        </p:spPr>
      </p:pic>
    </p:spTree>
    <p:extLst>
      <p:ext uri="{BB962C8B-B14F-4D97-AF65-F5344CB8AC3E}">
        <p14:creationId xmlns:p14="http://schemas.microsoft.com/office/powerpoint/2010/main" val="29757126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6BB18-C977-184E-84C8-EFF7EC8ED447}"/>
              </a:ext>
            </a:extLst>
          </p:cNvPr>
          <p:cNvSpPr>
            <a:spLocks noGrp="1"/>
          </p:cNvSpPr>
          <p:nvPr>
            <p:ph type="title"/>
          </p:nvPr>
        </p:nvSpPr>
        <p:spPr>
          <a:xfrm>
            <a:off x="1141413" y="-419101"/>
            <a:ext cx="9905998" cy="1905000"/>
          </a:xfrm>
        </p:spPr>
        <p:txBody>
          <a:bodyPr/>
          <a:lstStyle/>
          <a:p>
            <a:pPr algn="ctr"/>
            <a:r>
              <a:rPr lang="en-US" u="sng" dirty="0"/>
              <a:t>Significant </a:t>
            </a:r>
            <a:r>
              <a:rPr lang="en-US" u="sng" dirty="0" err="1"/>
              <a:t>continuos</a:t>
            </a:r>
            <a:r>
              <a:rPr lang="en-US" u="sng" dirty="0"/>
              <a:t> variables</a:t>
            </a:r>
            <a:br>
              <a:rPr lang="en-US" u="sng" dirty="0"/>
            </a:br>
            <a:r>
              <a:rPr lang="en-US" sz="1800" dirty="0"/>
              <a:t>(Based on correlation value)</a:t>
            </a:r>
          </a:p>
        </p:txBody>
      </p:sp>
      <p:graphicFrame>
        <p:nvGraphicFramePr>
          <p:cNvPr id="4" name="Content Placeholder 3">
            <a:extLst>
              <a:ext uri="{FF2B5EF4-FFF2-40B4-BE49-F238E27FC236}">
                <a16:creationId xmlns:a16="http://schemas.microsoft.com/office/drawing/2014/main" id="{60D98CD7-6FD9-274E-99B5-B3F5A80897B4}"/>
              </a:ext>
            </a:extLst>
          </p:cNvPr>
          <p:cNvGraphicFramePr>
            <a:graphicFrameLocks noGrp="1"/>
          </p:cNvGraphicFramePr>
          <p:nvPr>
            <p:ph idx="1"/>
            <p:extLst>
              <p:ext uri="{D42A27DB-BD31-4B8C-83A1-F6EECF244321}">
                <p14:modId xmlns:p14="http://schemas.microsoft.com/office/powerpoint/2010/main" val="1441684637"/>
              </p:ext>
            </p:extLst>
          </p:nvPr>
        </p:nvGraphicFramePr>
        <p:xfrm>
          <a:off x="1141413" y="1052513"/>
          <a:ext cx="10331450" cy="49053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3600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D5671-BAD6-C245-97D6-8AF39021316D}"/>
              </a:ext>
            </a:extLst>
          </p:cNvPr>
          <p:cNvSpPr>
            <a:spLocks noGrp="1"/>
          </p:cNvSpPr>
          <p:nvPr>
            <p:ph type="title"/>
          </p:nvPr>
        </p:nvSpPr>
        <p:spPr>
          <a:xfrm>
            <a:off x="1141413" y="-461963"/>
            <a:ext cx="9905998" cy="1905000"/>
          </a:xfrm>
        </p:spPr>
        <p:txBody>
          <a:bodyPr/>
          <a:lstStyle/>
          <a:p>
            <a:pPr algn="ctr"/>
            <a:r>
              <a:rPr lang="en-US" u="sng" dirty="0"/>
              <a:t>Significant categorical columns</a:t>
            </a:r>
            <a:br>
              <a:rPr lang="en-US" u="sng" dirty="0"/>
            </a:br>
            <a:r>
              <a:rPr lang="en-US" sz="1800" dirty="0"/>
              <a:t>(Based on </a:t>
            </a:r>
            <a:r>
              <a:rPr lang="en-US" sz="1800" dirty="0" err="1"/>
              <a:t>anova</a:t>
            </a:r>
            <a:r>
              <a:rPr lang="en-US" sz="1800" dirty="0"/>
              <a:t> test)</a:t>
            </a:r>
          </a:p>
        </p:txBody>
      </p:sp>
      <p:graphicFrame>
        <p:nvGraphicFramePr>
          <p:cNvPr id="4" name="Content Placeholder 3">
            <a:extLst>
              <a:ext uri="{FF2B5EF4-FFF2-40B4-BE49-F238E27FC236}">
                <a16:creationId xmlns:a16="http://schemas.microsoft.com/office/drawing/2014/main" id="{6A5550CC-CA18-084C-B0D2-7D274BDB8736}"/>
              </a:ext>
            </a:extLst>
          </p:cNvPr>
          <p:cNvGraphicFramePr>
            <a:graphicFrameLocks noGrp="1"/>
          </p:cNvGraphicFramePr>
          <p:nvPr>
            <p:ph idx="1"/>
            <p:extLst>
              <p:ext uri="{D42A27DB-BD31-4B8C-83A1-F6EECF244321}">
                <p14:modId xmlns:p14="http://schemas.microsoft.com/office/powerpoint/2010/main" val="4219296746"/>
              </p:ext>
            </p:extLst>
          </p:nvPr>
        </p:nvGraphicFramePr>
        <p:xfrm>
          <a:off x="1141412" y="1085850"/>
          <a:ext cx="10588625" cy="53149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3504055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{8A84D06A-8CCB-7C44-80AF-00435C7E1A8A}tf10001122</Template>
  <TotalTime>1008</TotalTime>
  <Words>1540</Words>
  <Application>Microsoft Macintosh PowerPoint</Application>
  <PresentationFormat>Widescreen</PresentationFormat>
  <Paragraphs>158</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Arial Narrow</vt:lpstr>
      <vt:lpstr>Century Gothic</vt:lpstr>
      <vt:lpstr>Wingdings</vt:lpstr>
      <vt:lpstr>Mesh</vt:lpstr>
      <vt:lpstr>PowerPoint Presentation</vt:lpstr>
      <vt:lpstr>PowerPoint Presentation</vt:lpstr>
      <vt:lpstr>Data-Set</vt:lpstr>
      <vt:lpstr>Problem statement:</vt:lpstr>
      <vt:lpstr>Data exploration</vt:lpstr>
      <vt:lpstr>PowerPoint Presentation</vt:lpstr>
      <vt:lpstr>We ran the model in r doing a linear regression having clv as the dependent variables as clv is continuos integer variable to predict..  </vt:lpstr>
      <vt:lpstr>Significant continuos variables (Based on correlation value)</vt:lpstr>
      <vt:lpstr>Significant categorical columns (Based on anova test)</vt:lpstr>
      <vt:lpstr>Explanation of significant variables</vt:lpstr>
      <vt:lpstr>Key results obtained</vt:lpstr>
      <vt:lpstr>R square and adjusted r square</vt:lpstr>
      <vt:lpstr>PowerPoint Presentation</vt:lpstr>
      <vt:lpstr>PowerPoint Presentation</vt:lpstr>
      <vt:lpstr>PowerPoint Presentation</vt:lpstr>
      <vt:lpstr>Conclusion:</vt:lpstr>
      <vt:lpstr>Key points for business improvement</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souravban@gmail.com</dc:creator>
  <cp:lastModifiedBy>souravban@gmail.com</cp:lastModifiedBy>
  <cp:revision>23</cp:revision>
  <dcterms:created xsi:type="dcterms:W3CDTF">2020-08-10T14:15:11Z</dcterms:created>
  <dcterms:modified xsi:type="dcterms:W3CDTF">2020-08-11T07:03:36Z</dcterms:modified>
</cp:coreProperties>
</file>

<file path=docProps/thumbnail.jpeg>
</file>